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81" r:id="rId12"/>
    <p:sldId id="282" r:id="rId13"/>
    <p:sldId id="287" r:id="rId14"/>
    <p:sldId id="288" r:id="rId15"/>
    <p:sldId id="289" r:id="rId16"/>
    <p:sldId id="284" r:id="rId17"/>
    <p:sldId id="285" r:id="rId18"/>
    <p:sldId id="290" r:id="rId19"/>
    <p:sldId id="291" r:id="rId20"/>
    <p:sldId id="261" r:id="rId21"/>
    <p:sldId id="268" r:id="rId22"/>
    <p:sldId id="269" r:id="rId23"/>
    <p:sldId id="292" r:id="rId24"/>
    <p:sldId id="271" r:id="rId25"/>
    <p:sldId id="272" r:id="rId26"/>
    <p:sldId id="270" r:id="rId27"/>
    <p:sldId id="273" r:id="rId28"/>
    <p:sldId id="278" r:id="rId29"/>
    <p:sldId id="279" r:id="rId30"/>
    <p:sldId id="280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27" r:id="rId48"/>
    <p:sldId id="328" r:id="rId49"/>
    <p:sldId id="329" r:id="rId50"/>
    <p:sldId id="330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79C0EA4-F6FB-4152-8738-FAA11310AC3D}">
          <p14:sldIdLst>
            <p14:sldId id="256"/>
            <p14:sldId id="257"/>
            <p14:sldId id="258"/>
          </p14:sldIdLst>
        </p14:section>
        <p14:section name="RWD概念" id="{5A11D2FD-FF3B-4079-B215-A2D46C10AFF8}">
          <p14:sldIdLst>
            <p14:sldId id="259"/>
            <p14:sldId id="260"/>
            <p14:sldId id="262"/>
            <p14:sldId id="263"/>
            <p14:sldId id="264"/>
          </p14:sldIdLst>
        </p14:section>
        <p14:section name="優點/缺點" id="{DBC2B890-7403-4383-B001-AD4DD9CA9C35}">
          <p14:sldIdLst>
            <p14:sldId id="265"/>
            <p14:sldId id="266"/>
          </p14:sldIdLst>
        </p14:section>
        <p14:section name="網頁開發工具" id="{6B73BBE3-02D2-420D-B898-7997C339E822}">
          <p14:sldIdLst>
            <p14:sldId id="281"/>
            <p14:sldId id="282"/>
            <p14:sldId id="287"/>
            <p14:sldId id="288"/>
            <p14:sldId id="289"/>
            <p14:sldId id="284"/>
            <p14:sldId id="285"/>
            <p14:sldId id="290"/>
            <p14:sldId id="291"/>
            <p14:sldId id="261"/>
            <p14:sldId id="268"/>
            <p14:sldId id="269"/>
            <p14:sldId id="292"/>
            <p14:sldId id="271"/>
            <p14:sldId id="272"/>
            <p14:sldId id="270"/>
          </p14:sldIdLst>
        </p14:section>
        <p14:section name="引入bootstrap" id="{60FE6C80-B1F9-4A61-9A71-E5E01E899972}">
          <p14:sldIdLst>
            <p14:sldId id="273"/>
            <p14:sldId id="278"/>
            <p14:sldId id="279"/>
            <p14:sldId id="280"/>
            <p14:sldId id="293"/>
            <p14:sldId id="294"/>
          </p14:sldIdLst>
        </p14:section>
        <p14:section name="響應式網頁-格線系統" id="{034BC6A3-D724-43E2-BBD4-1AB4601035C7}">
          <p14:sldIdLst>
            <p14:sldId id="295"/>
            <p14:sldId id="296"/>
            <p14:sldId id="297"/>
            <p14:sldId id="298"/>
          </p14:sldIdLst>
        </p14:section>
        <p14:section name="componets 介紹" id="{C6A510D2-E2CE-4DAB-87D1-35D1C800BE6D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27"/>
            <p14:sldId id="328"/>
            <p14:sldId id="329"/>
            <p14:sldId id="330"/>
          </p14:sldIdLst>
        </p14:section>
        <p14:section name="上傳GitHub" id="{DCBA32D9-7C66-4480-93AC-F5ED8B3E9752}">
          <p14:sldIdLst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731" autoAdjust="0"/>
  </p:normalViewPr>
  <p:slideViewPr>
    <p:cSldViewPr snapToGrid="0" showGuides="1">
      <p:cViewPr varScale="1">
        <p:scale>
          <a:sx n="61" d="100"/>
          <a:sy n="61" d="100"/>
        </p:scale>
        <p:origin x="110" y="48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938DB-5843-4B87-8481-1E7DE4AE5EEE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BF886-AFDC-42E7-8601-B9C3E6305E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59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10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59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71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是一個分散式版本控制的軟體，最初由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Linus Torvalds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創作（也是大名鼎鼎的作業系統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系統的開發者），其最初目的是為更好地管理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kernel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開發而設計，其具備優秀的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tracing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合併程式碼的能力（使用程式碼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來比較歷史版本差異）和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D490B-4790-43E4-AA88-1341C071357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220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D490B-4790-43E4-AA88-1341C071357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036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D490B-4790-43E4-AA88-1341C071357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936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D490B-4790-43E4-AA88-1341C071357F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318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60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Bootstrap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是一個由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寫成的前端框架，核心的設計目標是達成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響應式與行動優先，也就是讓你的網站排版可以自動適應螢幕大小。它預先做好一套網站的基礎建設，讓你能在框架的基礎上進行開發，不需要再去煩惱瑣碎的設定。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95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根據不同的影目解析度自動調整樣式，媒體查詢是一項技術，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32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61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34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468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08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79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BF886-AFDC-42E7-8601-B9C3E6305E5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82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79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76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77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fld id="{4DCF3068-3101-4C9D-9D9F-47CF9DA965B8}" type="datetimeFigureOut">
              <a:rPr lang="zh-TW" altLang="en-US" smtClean="0"/>
              <a:pPr/>
              <a:t>2021/4/6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fld id="{50CCB3A6-FD1D-4BBA-9514-2827512FDC1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8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70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41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9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72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18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09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63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F3068-3101-4C9D-9D9F-47CF9DA965B8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CB3A6-FD1D-4BBA-9514-2827512FD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27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tu.edu.tw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getbootstrap.com/" TargetMode="External"/><Relationship Id="rId3" Type="http://schemas.openxmlformats.org/officeDocument/2006/relationships/hyperlink" Target="https://medium.com/" TargetMode="External"/><Relationship Id="rId7" Type="http://schemas.openxmlformats.org/officeDocument/2006/relationships/hyperlink" Target="https://bootstrap.hexschool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www.ettoday.net/?from=log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tbootstrap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query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getting-started/introductio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.hexschool.com/docs/4.2/components/buttons/" TargetMode="External"/><Relationship Id="rId2" Type="http://schemas.openxmlformats.org/officeDocument/2006/relationships/hyperlink" Target="https://www.w3schools.com/bootstrap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.hexschool.com/docs/4.2/components/jumbotron/" TargetMode="External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.hexschool.com/docs/4.2/components/navbar/" TargetMode="External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.hexschool.com/docs/4.2/components/forms/" TargetMode="External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.hexschool.com/docs/4.2/components/forms/" TargetMode="External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.hexschool.com/docs/4.2/components/collapse/" TargetMode="External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m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mp"/><Relationship Id="rId4" Type="http://schemas.openxmlformats.org/officeDocument/2006/relationships/hyperlink" Target="https://pages.github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w/import" TargetMode="External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mp"/><Relationship Id="rId4" Type="http://schemas.openxmlformats.org/officeDocument/2006/relationships/image" Target="../media/image63.tm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m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m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m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Bootstrap 4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218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866776"/>
            <a:ext cx="10515600" cy="562927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fr-FR" altLang="zh-TW" dirty="0" smtClean="0">
                <a:solidFill>
                  <a:srgbClr val="FF0000"/>
                </a:solidFill>
              </a:rPr>
              <a:t>UI</a:t>
            </a:r>
            <a:r>
              <a:rPr lang="zh-TW" altLang="zh-TW" dirty="0">
                <a:solidFill>
                  <a:srgbClr val="FF0000"/>
                </a:solidFill>
              </a:rPr>
              <a:t>設計的問題</a:t>
            </a:r>
            <a:r>
              <a:rPr lang="zh-TW" altLang="zh-TW" dirty="0"/>
              <a:t>：</a:t>
            </a:r>
            <a:r>
              <a:rPr lang="fr-FR" altLang="zh-TW" dirty="0"/>
              <a:t>RWD</a:t>
            </a:r>
            <a:r>
              <a:rPr lang="zh-TW" altLang="zh-TW" dirty="0"/>
              <a:t>需考量使用各種載具瀏覽時的</a:t>
            </a:r>
            <a:r>
              <a:rPr lang="fr-FR" altLang="zh-TW" dirty="0"/>
              <a:t>UI</a:t>
            </a:r>
            <a:r>
              <a:rPr lang="zh-TW" altLang="zh-TW" dirty="0"/>
              <a:t>問題，如過於複雜的功能或過度細緻的介面設計，</a:t>
            </a:r>
            <a:r>
              <a:rPr lang="zh-TW" altLang="zh-TW" u="sng" dirty="0">
                <a:solidFill>
                  <a:srgbClr val="FF0000"/>
                </a:solidFill>
              </a:rPr>
              <a:t>不適合於小尺寸的螢幕上顯示，此外</a:t>
            </a:r>
            <a:r>
              <a:rPr lang="fr-FR" altLang="zh-TW" u="sng" dirty="0">
                <a:solidFill>
                  <a:srgbClr val="FF0000"/>
                </a:solidFill>
              </a:rPr>
              <a:t>RWD</a:t>
            </a:r>
            <a:r>
              <a:rPr lang="zh-TW" altLang="zh-TW" u="sng" dirty="0">
                <a:solidFill>
                  <a:srgbClr val="FF0000"/>
                </a:solidFill>
              </a:rPr>
              <a:t>仍舊是屬於網站的用途，若需要應用型的功能，則建議選擇</a:t>
            </a:r>
            <a:r>
              <a:rPr lang="fr-FR" altLang="zh-TW" u="sng" dirty="0">
                <a:solidFill>
                  <a:srgbClr val="FF0000"/>
                </a:solidFill>
              </a:rPr>
              <a:t>App</a:t>
            </a:r>
            <a:r>
              <a:rPr lang="zh-TW" altLang="zh-TW" u="sng" dirty="0">
                <a:solidFill>
                  <a:srgbClr val="FF0000"/>
                </a:solidFill>
              </a:rPr>
              <a:t>作為開發架構</a:t>
            </a:r>
            <a:r>
              <a:rPr lang="zh-TW" altLang="zh-TW" u="sng" dirty="0" smtClean="0">
                <a:solidFill>
                  <a:srgbClr val="FF0000"/>
                </a:solidFill>
              </a:rPr>
              <a:t>。</a:t>
            </a:r>
            <a:endParaRPr lang="en-US" altLang="zh-TW" u="sng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fr-FR" altLang="zh-TW" u="sng" dirty="0" smtClean="0">
                <a:solidFill>
                  <a:srgbClr val="FF0000"/>
                </a:solidFill>
              </a:rPr>
              <a:t>UX</a:t>
            </a:r>
            <a:r>
              <a:rPr lang="zh-TW" altLang="zh-TW" u="sng" dirty="0">
                <a:solidFill>
                  <a:srgbClr val="FF0000"/>
                </a:solidFill>
              </a:rPr>
              <a:t>設計的問題</a:t>
            </a:r>
            <a:r>
              <a:rPr lang="zh-TW" altLang="zh-TW" dirty="0"/>
              <a:t>：</a:t>
            </a:r>
            <a:r>
              <a:rPr lang="fr-FR" altLang="zh-TW" dirty="0"/>
              <a:t>RWD</a:t>
            </a:r>
            <a:r>
              <a:rPr lang="zh-TW" altLang="zh-TW" dirty="0"/>
              <a:t>還需克服</a:t>
            </a:r>
            <a:r>
              <a:rPr lang="fr-FR" altLang="zh-TW" dirty="0"/>
              <a:t>UX</a:t>
            </a:r>
            <a:r>
              <a:rPr lang="zh-TW" altLang="zh-TW" dirty="0"/>
              <a:t>的問題，如符合電腦版以及行動版兩種使用族群的瀏覽動線與操作習慣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 startAt="4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UX/UI</a:t>
            </a:r>
            <a:r>
              <a:rPr lang="zh-TW" altLang="en-US" b="1" dirty="0"/>
              <a:t>傻傻分不清楚？其實差很多！</a:t>
            </a:r>
          </a:p>
          <a:p>
            <a:pPr marL="0" indent="0">
              <a:buNone/>
            </a:pPr>
            <a:r>
              <a:rPr lang="en-US" altLang="zh-TW" dirty="0" smtClean="0"/>
              <a:t>https</a:t>
            </a:r>
            <a:r>
              <a:rPr lang="en-US" altLang="zh-TW" dirty="0"/>
              <a:t>://gremlinworks.com.tw/ui-ux/ui-ux-comparison/</a:t>
            </a:r>
            <a:endParaRPr lang="zh-TW" altLang="zh-TW" dirty="0"/>
          </a:p>
          <a:p>
            <a:pPr marL="514350" indent="-514350">
              <a:buFont typeface="+mj-lt"/>
              <a:buAutoNum type="arabicPeriod"/>
            </a:pPr>
            <a:endParaRPr lang="zh-TW" altLang="zh-TW" dirty="0"/>
          </a:p>
          <a:p>
            <a:pPr marL="0" indent="0" fontAlgn="auto">
              <a:buNone/>
            </a:pPr>
            <a:endParaRPr lang="zh-TW" altLang="zh-TW" dirty="0"/>
          </a:p>
          <a:p>
            <a:pPr marL="0" indent="0" fontAlgn="auto">
              <a:buNone/>
            </a:pPr>
            <a:endParaRPr lang="zh-TW" altLang="zh-TW" dirty="0"/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38195" cy="365125"/>
          </a:xfrm>
        </p:spPr>
        <p:txBody>
          <a:bodyPr/>
          <a:lstStyle/>
          <a:p>
            <a:r>
              <a:rPr lang="zh-TW" altLang="en-US" dirty="0"/>
              <a:t>跟著實務學習 </a:t>
            </a:r>
            <a:r>
              <a:rPr lang="en-US" altLang="zh-TW" dirty="0"/>
              <a:t>Bootstrap-</a:t>
            </a:r>
            <a:r>
              <a:rPr lang="zh-TW" altLang="en-US" dirty="0"/>
              <a:t>第一次設計響應式網頁就上手</a:t>
            </a:r>
          </a:p>
        </p:txBody>
      </p:sp>
    </p:spTree>
    <p:extLst>
      <p:ext uri="{BB962C8B-B14F-4D97-AF65-F5344CB8AC3E}">
        <p14:creationId xmlns:p14="http://schemas.microsoft.com/office/powerpoint/2010/main" val="115534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網頁開發工具</a:t>
            </a:r>
            <a:r>
              <a:rPr lang="en-US" altLang="zh-TW" dirty="0" smtClean="0"/>
              <a:t>-</a:t>
            </a:r>
            <a:r>
              <a:rPr lang="zh-TW" altLang="en-US" dirty="0"/>
              <a:t>編輯器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Dreamweaver</a:t>
            </a:r>
          </a:p>
          <a:p>
            <a:r>
              <a:rPr lang="en-US" altLang="zh-TW" dirty="0"/>
              <a:t>brackets</a:t>
            </a:r>
          </a:p>
          <a:p>
            <a:r>
              <a:rPr lang="en-US" altLang="zh-TW" dirty="0" err="1" smtClean="0"/>
              <a:t>WebStorm</a:t>
            </a:r>
            <a:r>
              <a:rPr lang="en-US" altLang="zh-TW" dirty="0" smtClean="0"/>
              <a:t> MAC</a:t>
            </a:r>
            <a:r>
              <a:rPr lang="zh-TW" altLang="en-US" dirty="0" smtClean="0"/>
              <a:t>版</a:t>
            </a:r>
            <a:endParaRPr lang="en-US" altLang="zh-TW" dirty="0" smtClean="0"/>
          </a:p>
          <a:p>
            <a:r>
              <a:rPr lang="en-US" altLang="zh-TW" dirty="0" smtClean="0"/>
              <a:t>SublimeText3</a:t>
            </a:r>
          </a:p>
          <a:p>
            <a:r>
              <a:rPr lang="en-US" altLang="zh-TW" dirty="0"/>
              <a:t>Notepad++</a:t>
            </a:r>
            <a:r>
              <a:rPr lang="en-US" altLang="zh-TW" dirty="0" smtClean="0"/>
              <a:t>7.3.1</a:t>
            </a:r>
          </a:p>
          <a:p>
            <a:r>
              <a:rPr lang="en-US" altLang="zh-TW" dirty="0"/>
              <a:t>Zend Studio </a:t>
            </a:r>
            <a:r>
              <a:rPr lang="en-US" altLang="zh-TW" dirty="0" smtClean="0"/>
              <a:t>13.0.1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VS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code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這堂課要用的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/>
              <a:t>txt…..</a:t>
            </a:r>
            <a:r>
              <a:rPr lang="zh-TW" altLang="en-US" dirty="0" smtClean="0"/>
              <a:t>族繁不及備載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89729" y="3500438"/>
            <a:ext cx="4999299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雖然視覺化</a:t>
            </a:r>
            <a:r>
              <a:rPr lang="zh-TW" altLang="en-US" sz="2400" b="1" dirty="0">
                <a:solidFill>
                  <a:srgbClr val="FF0000"/>
                </a:solidFill>
              </a:rPr>
              <a:t>編輯工具固然方便，所見即所得也非常好。但只有知道底層結構才能夠寫出彈性漂亮的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網頁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5176776" y="3170559"/>
            <a:ext cx="648182" cy="659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089728" y="2508597"/>
            <a:ext cx="4999299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FF00"/>
                </a:solidFill>
              </a:rPr>
              <a:t>都可以寫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HTML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，都可以完成網頁，只是在編輯的時候，視覺爽度不同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在動手做之前</a:t>
            </a:r>
            <a:r>
              <a:rPr lang="en-US" altLang="zh-TW" dirty="0" smtClean="0"/>
              <a:t>..</a:t>
            </a:r>
            <a:r>
              <a:rPr lang="zh-TW" altLang="en-US" dirty="0" smtClean="0"/>
              <a:t>這些觀念你都搞清楚了嗎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從開始講到</a:t>
            </a:r>
            <a:r>
              <a:rPr lang="zh-TW" altLang="en-US" dirty="0" smtClean="0"/>
              <a:t>現在，都在說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好棒棒，好方便，但倒底要怎麼用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pPr marL="1889125" lvl="1" indent="-90488"/>
            <a:r>
              <a:rPr lang="en-US" altLang="zh-TW" dirty="0" smtClean="0"/>
              <a:t>VS code</a:t>
            </a:r>
            <a:r>
              <a:rPr lang="zh-TW" altLang="en-US" dirty="0" smtClean="0"/>
              <a:t>編輯器打開就可以用嗎</a:t>
            </a:r>
            <a:r>
              <a:rPr lang="en-US" altLang="zh-TW" dirty="0" smtClean="0"/>
              <a:t>?</a:t>
            </a:r>
          </a:p>
          <a:p>
            <a:pPr marL="1889125" lvl="1" indent="-90488"/>
            <a:r>
              <a:rPr lang="zh-TW" altLang="en-US" dirty="0" smtClean="0"/>
              <a:t>跟</a:t>
            </a:r>
            <a:r>
              <a:rPr lang="zh-TW" altLang="en-US" dirty="0"/>
              <a:t>之前學的</a:t>
            </a:r>
            <a:r>
              <a:rPr lang="en-US" altLang="zh-TW" dirty="0"/>
              <a:t>CSS</a:t>
            </a:r>
            <a:r>
              <a:rPr lang="zh-TW" altLang="en-US" dirty="0"/>
              <a:t>有什麼</a:t>
            </a:r>
            <a:r>
              <a:rPr lang="zh-TW" altLang="en-US" dirty="0" smtClean="0"/>
              <a:t>不一樣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1889125" lvl="1" indent="-90488"/>
            <a:r>
              <a:rPr lang="en-US" altLang="zh-TW" dirty="0" smtClean="0"/>
              <a:t>HTML</a:t>
            </a:r>
            <a:r>
              <a:rPr lang="zh-TW" altLang="en-US" dirty="0" smtClean="0"/>
              <a:t>還記得是什麼嗎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1889125" lvl="1" indent="-90488"/>
            <a:r>
              <a:rPr lang="en-US" altLang="zh-TW" dirty="0" smtClean="0"/>
              <a:t>&lt;head&gt;  &lt;body&gt; </a:t>
            </a:r>
            <a:r>
              <a:rPr lang="zh-TW" altLang="en-US" dirty="0" smtClean="0"/>
              <a:t>又是誰</a:t>
            </a:r>
            <a:r>
              <a:rPr lang="en-US" altLang="zh-TW" dirty="0" smtClean="0"/>
              <a:t>?</a:t>
            </a:r>
          </a:p>
          <a:p>
            <a:pPr marL="1889125" lvl="1" indent="-90488"/>
            <a:r>
              <a:rPr lang="en-US" altLang="zh-TW" dirty="0" smtClean="0"/>
              <a:t>class=“note-center” VS class=“ </a:t>
            </a:r>
            <a:r>
              <a:rPr lang="en-US" altLang="zh-TW" dirty="0" err="1" smtClean="0"/>
              <a:t>btn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btn</a:t>
            </a:r>
            <a:r>
              <a:rPr lang="en-US" altLang="zh-TW" dirty="0" smtClean="0"/>
              <a:t>-primary” </a:t>
            </a:r>
          </a:p>
          <a:p>
            <a:pPr marL="1889125" lvl="1" indent="-90488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有什麼不一樣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3177136"/>
            <a:ext cx="2002353" cy="20525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812" y="4843812"/>
            <a:ext cx="2014188" cy="20141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812" y="2838086"/>
            <a:ext cx="2025472" cy="19267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1890" y="6334887"/>
            <a:ext cx="10287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</a:rPr>
              <a:t>r</a:t>
            </a:r>
            <a:r>
              <a:rPr lang="en-US" altLang="zh-TW" sz="1000" dirty="0" smtClean="0">
                <a:solidFill>
                  <a:schemeClr val="bg1">
                    <a:lumMod val="65000"/>
                  </a:schemeClr>
                </a:solidFill>
              </a:rPr>
              <a:t>efer to : ttps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altLang="zh-TW" sz="1000" dirty="0" smtClean="0">
                <a:solidFill>
                  <a:schemeClr val="bg1">
                    <a:lumMod val="65000"/>
                  </a:schemeClr>
                </a:solidFill>
              </a:rPr>
              <a:t>stickershop.line-scdn.net/stickershop/v1/product/11335053/LINEStorePC/main.png</a:t>
            </a:r>
          </a:p>
          <a:p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</a:rPr>
              <a:t>https://stickershop.line-scdn.net/stickershop/v1/product/8851182/LINEStorePC/main.png;compress=true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TW" alt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跟之前學的</a:t>
            </a:r>
            <a:r>
              <a:rPr lang="en-US" altLang="zh-TW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CSS</a:t>
            </a:r>
            <a:r>
              <a:rPr lang="zh-TW" alt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有什麼不一樣</a:t>
            </a:r>
            <a:r>
              <a:rPr lang="en-US" altLang="zh-TW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?</a:t>
            </a:r>
            <a:r>
              <a:rPr lang="zh-TW" alt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Bootstrap</a:t>
            </a:r>
            <a:r>
              <a:rPr lang="zh-TW" altLang="en-US" dirty="0"/>
              <a:t> 是一個由 </a:t>
            </a:r>
            <a:r>
              <a:rPr lang="en-US" altLang="zh-TW" dirty="0"/>
              <a:t>HTML</a:t>
            </a:r>
            <a:r>
              <a:rPr lang="zh-TW" altLang="en-US" dirty="0"/>
              <a:t>、</a:t>
            </a:r>
            <a:r>
              <a:rPr lang="en-US" altLang="zh-TW" dirty="0"/>
              <a:t>CSS </a:t>
            </a:r>
            <a:r>
              <a:rPr lang="zh-TW" altLang="en-US" dirty="0"/>
              <a:t>和 </a:t>
            </a:r>
            <a:r>
              <a:rPr lang="en-US" altLang="zh-TW" dirty="0"/>
              <a:t>JavaScript </a:t>
            </a:r>
            <a:r>
              <a:rPr lang="zh-TW" altLang="en-US" dirty="0"/>
              <a:t>寫成的前端框架，核心的設計目標是達成</a:t>
            </a:r>
            <a:r>
              <a:rPr lang="en-US" altLang="zh-TW" dirty="0"/>
              <a:t>RWD</a:t>
            </a:r>
            <a:r>
              <a:rPr lang="zh-TW" altLang="en-US" dirty="0"/>
              <a:t>響應式與行動優先，也就是讓你的網站排版可以自動適應螢幕大小。它預先做好一套網站的基礎建設，讓你能在框架的基礎上進行開發，不需要再去煩惱瑣碎的</a:t>
            </a:r>
            <a:r>
              <a:rPr lang="zh-TW" altLang="en-US" dirty="0" smtClean="0"/>
              <a:t>設定。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en-US" altLang="zh-TW" dirty="0"/>
              <a:t>Bootstrap </a:t>
            </a:r>
            <a:r>
              <a:rPr lang="zh-TW" altLang="en-US" dirty="0"/>
              <a:t>的特色是讓你不寫 </a:t>
            </a:r>
            <a:r>
              <a:rPr lang="en-US" altLang="zh-TW" dirty="0"/>
              <a:t>CSS</a:t>
            </a:r>
            <a:r>
              <a:rPr lang="zh-TW" altLang="en-US" dirty="0"/>
              <a:t>，只需要配置恰當的 </a:t>
            </a:r>
            <a:r>
              <a:rPr lang="en-US" altLang="zh-TW" dirty="0"/>
              <a:t>HTML </a:t>
            </a:r>
            <a:r>
              <a:rPr lang="zh-TW" altLang="en-US" dirty="0"/>
              <a:t>架構並加上幾個 </a:t>
            </a:r>
            <a:r>
              <a:rPr lang="en-US" altLang="zh-TW" dirty="0"/>
              <a:t>Bootstrap class</a:t>
            </a:r>
            <a:r>
              <a:rPr lang="zh-TW" altLang="en-US" dirty="0"/>
              <a:t>，這種高效讓大家對他愛不釋手。</a:t>
            </a:r>
          </a:p>
          <a:p>
            <a:pPr marL="685800" lvl="2">
              <a:spcBef>
                <a:spcPts val="1000"/>
              </a:spcBef>
            </a:pPr>
            <a:endParaRPr lang="en-US" altLang="zh-TW" dirty="0"/>
          </a:p>
          <a:p>
            <a:pPr marL="228600" lvl="1">
              <a:spcBef>
                <a:spcPts val="1000"/>
              </a:spcBef>
            </a:pPr>
            <a:endParaRPr lang="en-US" altLang="zh-TW" dirty="0" smtClean="0"/>
          </a:p>
          <a:p>
            <a:pPr marL="228600" lvl="1">
              <a:spcBef>
                <a:spcPts val="1000"/>
              </a:spcBef>
            </a:pPr>
            <a:endParaRPr lang="en-US" altLang="zh-TW" dirty="0"/>
          </a:p>
          <a:p>
            <a:pPr marL="228600" lvl="1">
              <a:spcBef>
                <a:spcPts val="1000"/>
              </a:spcBef>
            </a:pPr>
            <a:endParaRPr lang="en-US" altLang="zh-TW" dirty="0" smtClean="0"/>
          </a:p>
          <a:p>
            <a:pPr marL="228600" lvl="1">
              <a:spcBef>
                <a:spcPts val="1000"/>
              </a:spcBef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38291" y="6127234"/>
            <a:ext cx="5171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https://tw.alphacamp.co/blog/bootstrap-4-introduction</a:t>
            </a:r>
          </a:p>
        </p:txBody>
      </p:sp>
      <p:sp>
        <p:nvSpPr>
          <p:cNvPr id="5" name="矩形 4"/>
          <p:cNvSpPr/>
          <p:nvPr/>
        </p:nvSpPr>
        <p:spPr>
          <a:xfrm>
            <a:off x="655320" y="5161300"/>
            <a:ext cx="1116594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白話：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Bootstrap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幫你寫好了各式各樣的樣板，把各項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文字、表格、圖片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的屬性都設定好了，你只要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“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套用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缺點是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你要知道套誰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&gt;(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名字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)&gt; class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名稱</a:t>
            </a:r>
          </a:p>
        </p:txBody>
      </p:sp>
    </p:spTree>
    <p:extLst>
      <p:ext uri="{BB962C8B-B14F-4D97-AF65-F5344CB8AC3E}">
        <p14:creationId xmlns:p14="http://schemas.microsoft.com/office/powerpoint/2010/main" val="12999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還記得是什麼嗎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MDN</a:t>
            </a:r>
            <a:r>
              <a:rPr lang="zh-TW" altLang="en-US" dirty="0" smtClean="0"/>
              <a:t>很清楚的告訴大家，</a:t>
            </a:r>
            <a:r>
              <a:rPr lang="en-US" altLang="zh-TW" dirty="0" smtClean="0"/>
              <a:t>HTML</a:t>
            </a:r>
            <a:r>
              <a:rPr lang="zh-TW" altLang="en-US" dirty="0"/>
              <a:t>（</a:t>
            </a:r>
            <a:r>
              <a:rPr lang="en-US" altLang="zh-TW" dirty="0"/>
              <a:t>Hypertext Markup Language</a:t>
            </a:r>
            <a:r>
              <a:rPr lang="zh-TW" altLang="en-US" dirty="0"/>
              <a:t>），中文全名為「超文字標示語言」，是一種用來組織架構並呈現網頁內容的程式語言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CSS</a:t>
            </a:r>
            <a:r>
              <a:rPr lang="zh-TW" altLang="en-US" dirty="0" smtClean="0"/>
              <a:t> 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都只是讓網頁變美或是有互動的工具。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1575" y="6513910"/>
            <a:ext cx="60502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/>
              <a:t>https://developer.mozilla.org/zh-TW/docs/Learn/Getting_started_with_the_web/HTML_basics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75" y="3701877"/>
            <a:ext cx="5072225" cy="30760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1575" y="4185940"/>
            <a:ext cx="5539687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白話：</a:t>
            </a:r>
            <a:r>
              <a:rPr lang="en-US" altLang="zh-TW" dirty="0"/>
              <a:t> 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 網頁的根本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HTML</a:t>
            </a:r>
            <a:r>
              <a:rPr lang="zh-TW" altLang="en-US" dirty="0" smtClean="0"/>
              <a:t> </a:t>
            </a:r>
            <a:r>
              <a:rPr lang="zh-TW" altLang="en-US" dirty="0"/>
              <a:t>素</a:t>
            </a:r>
            <a:r>
              <a:rPr lang="zh-TW" altLang="en-US" dirty="0" smtClean="0"/>
              <a:t>顏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HTML+</a:t>
            </a:r>
            <a:r>
              <a:rPr lang="zh-TW" altLang="en-US" dirty="0" smtClean="0"/>
              <a:t>屬行設定 淡妝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HTML+CSS</a:t>
            </a:r>
            <a:r>
              <a:rPr lang="zh-TW" altLang="en-US" dirty="0" smtClean="0"/>
              <a:t> 完妝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HTML+bootstrap</a:t>
            </a:r>
            <a:r>
              <a:rPr lang="en-US" altLang="zh-TW" dirty="0" smtClean="0"/>
              <a:t> </a:t>
            </a:r>
            <a:r>
              <a:rPr lang="zh-TW" altLang="en-US" dirty="0" smtClean="0"/>
              <a:t>嗯</a:t>
            </a:r>
            <a:r>
              <a:rPr lang="en-US" altLang="zh-TW" dirty="0" smtClean="0"/>
              <a:t>….</a:t>
            </a:r>
            <a:r>
              <a:rPr lang="zh-TW" altLang="en-US" dirty="0" smtClean="0"/>
              <a:t>美機開到滿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464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&lt;head&gt;  &lt;body&gt; </a:t>
            </a:r>
            <a:r>
              <a:rPr lang="zh-TW" altLang="en-US" dirty="0"/>
              <a:t>又是誰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網頁要寫得好，程式碼</a:t>
            </a:r>
            <a:r>
              <a:rPr lang="zh-TW" altLang="en-US" dirty="0"/>
              <a:t>要改的好</a:t>
            </a:r>
            <a:r>
              <a:rPr lang="zh-TW" altLang="en-US" dirty="0" smtClean="0"/>
              <a:t>，有些人還是要認識一下。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087684" y="2570480"/>
            <a:ext cx="3815645" cy="3905956"/>
            <a:chOff x="3206044" y="2844800"/>
            <a:chExt cx="3815645" cy="3905956"/>
          </a:xfrm>
        </p:grpSpPr>
        <p:sp>
          <p:nvSpPr>
            <p:cNvPr id="5" name="矩形 4"/>
            <p:cNvSpPr/>
            <p:nvPr/>
          </p:nvSpPr>
          <p:spPr>
            <a:xfrm>
              <a:off x="3206044" y="2844800"/>
              <a:ext cx="3815645" cy="3905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539066" y="3176148"/>
              <a:ext cx="3149600" cy="142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&lt;head&gt;</a:t>
              </a:r>
            </a:p>
            <a:p>
              <a:pPr algn="ctr"/>
              <a:endParaRPr lang="en-US" altLang="zh-TW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&lt;/head&gt;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9066" y="5041460"/>
              <a:ext cx="3149600" cy="1422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&lt;body&gt;</a:t>
              </a:r>
              <a:endParaRPr lang="en-US" altLang="zh-TW" dirty="0">
                <a:solidFill>
                  <a:srgbClr val="FF0000"/>
                </a:solidFill>
              </a:endParaRPr>
            </a:p>
            <a:p>
              <a:pPr algn="ctr"/>
              <a:endParaRPr lang="en-US" altLang="zh-TW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&lt;/body&gt;</a:t>
              </a:r>
              <a:endParaRPr lang="zh-TW" altLang="en-US" dirty="0">
                <a:solidFill>
                  <a:srgbClr val="FF0000"/>
                </a:solidFill>
              </a:endParaRPr>
            </a:p>
            <a:p>
              <a:pPr algn="ctr"/>
              <a:endParaRPr lang="zh-TW" altLang="en-US" dirty="0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171222" y="2551488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&lt;html&gt;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87683" y="6148322"/>
            <a:ext cx="9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&lt;/html&gt;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4281311" y="3613028"/>
            <a:ext cx="50800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903328" y="3123899"/>
            <a:ext cx="2921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給電腦</a:t>
            </a:r>
            <a:r>
              <a:rPr lang="zh-TW" altLang="en-US" dirty="0" smtClean="0"/>
              <a:t>瀏覽器，搜尋引擎看的</a:t>
            </a:r>
            <a:endParaRPr lang="en-US" altLang="zh-TW" dirty="0" smtClean="0"/>
          </a:p>
          <a:p>
            <a:r>
              <a:rPr lang="zh-TW" altLang="en-US" dirty="0"/>
              <a:t>人只能看</a:t>
            </a:r>
            <a:r>
              <a:rPr lang="zh-TW" altLang="en-US" dirty="0" smtClean="0"/>
              <a:t>得網站標題 </a:t>
            </a:r>
            <a:r>
              <a:rPr lang="en-US" altLang="zh-TW" dirty="0" smtClean="0"/>
              <a:t>&lt;title&gt; &lt;/title&gt;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4281311" y="5230621"/>
            <a:ext cx="50800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903328" y="5269515"/>
            <a:ext cx="239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給人</a:t>
            </a:r>
            <a:r>
              <a:rPr lang="zh-TW" altLang="en-US" dirty="0" smtClean="0"/>
              <a:t>看的網頁</a:t>
            </a:r>
            <a:r>
              <a:rPr lang="zh-TW" altLang="en-US" dirty="0"/>
              <a:t>內容</a:t>
            </a:r>
          </a:p>
        </p:txBody>
      </p:sp>
      <p:pic>
        <p:nvPicPr>
          <p:cNvPr id="14" name="圖片 13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r="17600"/>
          <a:stretch/>
        </p:blipFill>
        <p:spPr>
          <a:xfrm>
            <a:off x="7824893" y="2754733"/>
            <a:ext cx="4176889" cy="23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1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head</a:t>
            </a:r>
            <a:r>
              <a:rPr lang="zh-TW" altLang="en-US" dirty="0" smtClean="0"/>
              <a:t> 頭部可以</a:t>
            </a:r>
            <a:r>
              <a:rPr lang="en-US" altLang="zh-TW" dirty="0" smtClean="0"/>
              <a:t>/</a:t>
            </a:r>
            <a:r>
              <a:rPr lang="zh-TW" altLang="en-US" dirty="0" smtClean="0"/>
              <a:t>要放什麼資料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356326" y="2231848"/>
            <a:ext cx="3815645" cy="3905956"/>
            <a:chOff x="3206044" y="2844800"/>
            <a:chExt cx="3815645" cy="3905956"/>
          </a:xfrm>
        </p:grpSpPr>
        <p:sp>
          <p:nvSpPr>
            <p:cNvPr id="10" name="矩形 9"/>
            <p:cNvSpPr/>
            <p:nvPr/>
          </p:nvSpPr>
          <p:spPr>
            <a:xfrm>
              <a:off x="3206044" y="2844800"/>
              <a:ext cx="3815645" cy="3905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539066" y="3176148"/>
              <a:ext cx="3149600" cy="142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&lt;head&gt;</a:t>
              </a:r>
            </a:p>
            <a:p>
              <a:pPr algn="ctr"/>
              <a:endParaRPr lang="en-US" altLang="zh-TW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&lt;/head&gt;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539066" y="5041460"/>
              <a:ext cx="3149600" cy="1422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&lt;body&gt;</a:t>
              </a:r>
              <a:endParaRPr lang="en-US" altLang="zh-TW" dirty="0">
                <a:solidFill>
                  <a:srgbClr val="FF0000"/>
                </a:solidFill>
              </a:endParaRPr>
            </a:p>
            <a:p>
              <a:pPr algn="ctr"/>
              <a:endParaRPr lang="en-US" altLang="zh-TW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&lt;/body&gt;</a:t>
              </a:r>
              <a:endParaRPr lang="zh-TW" altLang="en-US" dirty="0">
                <a:solidFill>
                  <a:srgbClr val="FF0000"/>
                </a:solidFill>
              </a:endParaRPr>
            </a:p>
            <a:p>
              <a:pPr algn="ctr"/>
              <a:endParaRPr lang="zh-TW" altLang="en-US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439864" y="2212856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&lt;html&gt;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56325" y="5809690"/>
            <a:ext cx="9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&lt;/html&gt;</a:t>
            </a:r>
            <a:endParaRPr lang="zh-TW" altLang="en-US" dirty="0"/>
          </a:p>
        </p:txBody>
      </p:sp>
      <p:sp>
        <p:nvSpPr>
          <p:cNvPr id="15" name="向右箭號 14"/>
          <p:cNvSpPr/>
          <p:nvPr/>
        </p:nvSpPr>
        <p:spPr>
          <a:xfrm>
            <a:off x="3549953" y="3274396"/>
            <a:ext cx="50800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60574" y="2893731"/>
            <a:ext cx="45532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文字編碼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/>
              <a:t>瀏覽器</a:t>
            </a:r>
            <a:r>
              <a:rPr lang="zh-TW" altLang="en-US" dirty="0" smtClean="0"/>
              <a:t>版本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en-US" altLang="zh-TW" dirty="0" smtClean="0"/>
              <a:t>&lt;title&gt; </a:t>
            </a:r>
            <a:r>
              <a:rPr lang="zh-TW" altLang="en-US" dirty="0" smtClean="0"/>
              <a:t>網站標題 </a:t>
            </a:r>
            <a:r>
              <a:rPr lang="en-US" altLang="zh-TW" dirty="0" smtClean="0"/>
              <a:t>&lt;/title&gt;</a:t>
            </a:r>
          </a:p>
          <a:p>
            <a:pPr marL="342900" indent="-342900">
              <a:buAutoNum type="arabicPeriod"/>
            </a:pPr>
            <a:r>
              <a:rPr lang="en-US" altLang="zh-TW" b="1" dirty="0" smtClean="0"/>
              <a:t>Viewport &gt; </a:t>
            </a:r>
            <a:r>
              <a:rPr lang="zh-TW" altLang="en-US" b="1" dirty="0" smtClean="0"/>
              <a:t>才可以做響應式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自適</a:t>
            </a:r>
            <a:r>
              <a:rPr lang="zh-TW" altLang="en-US" b="1" dirty="0"/>
              <a:t>欄</a:t>
            </a:r>
            <a:r>
              <a:rPr lang="zh-TW" altLang="en-US" b="1" dirty="0" smtClean="0"/>
              <a:t>寬</a:t>
            </a:r>
            <a:r>
              <a:rPr lang="en-US" altLang="zh-TW" b="1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Keywords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Description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Favicon</a:t>
            </a:r>
          </a:p>
          <a:p>
            <a:pPr marL="342900" indent="-342900">
              <a:buAutoNum type="arabicPeriod"/>
            </a:pPr>
            <a:r>
              <a:rPr lang="en-US" altLang="zh-TW" dirty="0" err="1" smtClean="0"/>
              <a:t>Javascript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引用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社群連結的</a:t>
            </a:r>
            <a:r>
              <a:rPr lang="en-US" altLang="zh-TW" dirty="0" smtClean="0"/>
              <a:t>tag(Open Graph Tag, </a:t>
            </a:r>
            <a:r>
              <a:rPr lang="en-US" altLang="zh-TW" dirty="0" err="1" smtClean="0"/>
              <a:t>OG:Tag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264984" y="1242184"/>
            <a:ext cx="3684022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讓我們來</a:t>
            </a:r>
            <a:r>
              <a:rPr lang="zh-TW" altLang="en-US" b="1" dirty="0" smtClean="0">
                <a:solidFill>
                  <a:srgbClr val="FFFF00"/>
                </a:solidFill>
              </a:rPr>
              <a:t>以</a:t>
            </a:r>
            <a:r>
              <a:rPr lang="zh-TW" altLang="en-US" b="1" dirty="0">
                <a:solidFill>
                  <a:srgbClr val="FFFF00"/>
                </a:solidFill>
              </a:rPr>
              <a:t>台大</a:t>
            </a:r>
            <a:r>
              <a:rPr lang="zh-TW" altLang="en-US" b="1" dirty="0" smtClean="0">
                <a:solidFill>
                  <a:srgbClr val="FFFF00"/>
                </a:solidFill>
              </a:rPr>
              <a:t>為例</a:t>
            </a:r>
            <a:endParaRPr lang="en-US" altLang="zh-TW" b="1" dirty="0">
              <a:solidFill>
                <a:srgbClr val="FFFF00"/>
              </a:solidFill>
            </a:endParaRPr>
          </a:p>
          <a:p>
            <a:r>
              <a:rPr lang="en-US" altLang="zh-TW" b="1" dirty="0">
                <a:solidFill>
                  <a:srgbClr val="FFFF00"/>
                </a:solidFill>
                <a:hlinkClick r:id="rId2"/>
              </a:rPr>
              <a:t>https://www.ntu.edu.tw</a:t>
            </a:r>
            <a:r>
              <a:rPr lang="en-US" altLang="zh-TW" b="1" dirty="0" smtClean="0">
                <a:solidFill>
                  <a:srgbClr val="FFFF00"/>
                </a:solidFill>
                <a:hlinkClick r:id="rId2"/>
              </a:rPr>
              <a:t>/</a:t>
            </a:r>
            <a:r>
              <a:rPr lang="zh-TW" altLang="en-US" b="1" dirty="0" smtClean="0">
                <a:solidFill>
                  <a:srgbClr val="FFFF00"/>
                </a:solidFill>
              </a:rPr>
              <a:t> 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endParaRPr lang="en-US" altLang="zh-TW" b="1" dirty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開啟後，按 </a:t>
            </a:r>
            <a:r>
              <a:rPr lang="en-US" altLang="zh-TW" b="1" dirty="0">
                <a:solidFill>
                  <a:srgbClr val="FFFF00"/>
                </a:solidFill>
              </a:rPr>
              <a:t>F12 </a:t>
            </a:r>
            <a:r>
              <a:rPr lang="zh-TW" altLang="en-US" b="1" dirty="0">
                <a:solidFill>
                  <a:srgbClr val="FFFF00"/>
                </a:solidFill>
              </a:rPr>
              <a:t>就可以看到程式碼 </a:t>
            </a:r>
          </a:p>
        </p:txBody>
      </p:sp>
      <p:sp>
        <p:nvSpPr>
          <p:cNvPr id="19" name="矩形 18"/>
          <p:cNvSpPr/>
          <p:nvPr/>
        </p:nvSpPr>
        <p:spPr>
          <a:xfrm>
            <a:off x="5578928" y="5710349"/>
            <a:ext cx="60960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/>
              <a:t>&lt;meta class="viewport" name="viewport" content="width=device-width, initial-scale=1.0"&gt;</a:t>
            </a:r>
            <a:endParaRPr lang="zh-TW" altLang="en-US" dirty="0"/>
          </a:p>
        </p:txBody>
      </p:sp>
      <p:cxnSp>
        <p:nvCxnSpPr>
          <p:cNvPr id="31" name="肘形接點 30"/>
          <p:cNvCxnSpPr/>
          <p:nvPr/>
        </p:nvCxnSpPr>
        <p:spPr>
          <a:xfrm rot="16200000" flipH="1">
            <a:off x="8080831" y="4322137"/>
            <a:ext cx="1666082" cy="1110343"/>
          </a:xfrm>
          <a:prstGeom prst="bentConnector3">
            <a:avLst>
              <a:gd name="adj1" fmla="val 1667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096000" y="3059668"/>
            <a:ext cx="580554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zh-TW" dirty="0"/>
              <a:t>&lt;meta http-equiv="X-UA-Compatible" content="IE=edge"&gt;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1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3" y="353891"/>
            <a:ext cx="7432360" cy="5911425"/>
          </a:xfr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18" y="2557209"/>
            <a:ext cx="6885482" cy="22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VS code</a:t>
            </a:r>
            <a:r>
              <a:rPr lang="zh-TW" altLang="en-US" dirty="0"/>
              <a:t>編輯器打開</a:t>
            </a:r>
            <a:r>
              <a:rPr lang="zh-TW" altLang="en-US" dirty="0" smtClean="0"/>
              <a:t>就</a:t>
            </a:r>
            <a:r>
              <a:rPr lang="zh-TW" altLang="en-US" dirty="0"/>
              <a:t>有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可以用嗎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好傻好天真的孩子，這個問題就跟 請問手機原本就有美肌軟體嗎</a:t>
            </a:r>
            <a:r>
              <a:rPr lang="en-US" altLang="zh-TW" dirty="0" smtClean="0">
                <a:latin typeface="微軟正黑體" panose="020B0604030504040204" pitchFamily="34" charset="-120"/>
              </a:rPr>
              <a:t>? </a:t>
            </a:r>
            <a:r>
              <a:rPr lang="zh-TW" altLang="en-US" dirty="0" smtClean="0">
                <a:latin typeface="微軟正黑體" panose="020B0604030504040204" pitchFamily="34" charset="-120"/>
              </a:rPr>
              <a:t>是一樣的。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r>
              <a:rPr lang="zh-TW" altLang="en-US" dirty="0" smtClean="0"/>
              <a:t>手機</a:t>
            </a:r>
            <a:r>
              <a:rPr lang="zh-TW" altLang="en-US" dirty="0"/>
              <a:t>原本只有一般</a:t>
            </a:r>
            <a:r>
              <a:rPr lang="zh-TW" altLang="en-US" dirty="0" smtClean="0"/>
              <a:t>相機，照片美不美，單憑個人本事</a:t>
            </a:r>
            <a:r>
              <a:rPr lang="zh-TW" altLang="en-US" dirty="0"/>
              <a:t>，</a:t>
            </a:r>
            <a:r>
              <a:rPr lang="zh-TW" altLang="en-US" dirty="0" smtClean="0"/>
              <a:t>至從有了美肌</a:t>
            </a:r>
            <a:r>
              <a:rPr lang="en-US" altLang="zh-TW" dirty="0" smtClean="0"/>
              <a:t>APP</a:t>
            </a:r>
            <a:r>
              <a:rPr lang="zh-TW" altLang="en-US" dirty="0" smtClean="0"/>
              <a:t>，人生中多了很多正妹</a:t>
            </a:r>
            <a:endParaRPr lang="en-US" altLang="zh-TW" dirty="0" smtClean="0"/>
          </a:p>
          <a:p>
            <a:r>
              <a:rPr lang="zh-TW" altLang="en-US" dirty="0"/>
              <a:t>所以</a:t>
            </a:r>
            <a:r>
              <a:rPr lang="zh-TW" altLang="en-US" dirty="0" smtClean="0"/>
              <a:t>，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一樣要去下載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(</a:t>
            </a:r>
            <a:r>
              <a:rPr lang="zh-TW" altLang="en-US" dirty="0" smtClean="0"/>
              <a:t>引用</a:t>
            </a:r>
            <a:r>
              <a:rPr lang="en-US" altLang="zh-TW" dirty="0" smtClean="0"/>
              <a:t>)&gt;</a:t>
            </a:r>
            <a:r>
              <a:rPr lang="zh-TW" altLang="en-US" dirty="0" smtClean="0"/>
              <a:t>執行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套用特定功能</a:t>
            </a:r>
            <a:r>
              <a:rPr lang="en-US" altLang="zh-TW" dirty="0" smtClean="0"/>
              <a:t>)&gt;</a:t>
            </a:r>
            <a:r>
              <a:rPr lang="zh-TW" altLang="en-US" dirty="0" smtClean="0"/>
              <a:t>漂亮的網頁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96475" y="5133705"/>
            <a:ext cx="2929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without further ado (idiom</a:t>
            </a:r>
            <a:r>
              <a:rPr lang="en-US" altLang="zh-TW" dirty="0" smtClean="0">
                <a:latin typeface="arial" panose="020B0604020202020204" pitchFamily="34" charset="0"/>
              </a:rPr>
              <a:t>):</a:t>
            </a:r>
          </a:p>
          <a:p>
            <a:r>
              <a:rPr lang="zh-TW" altLang="en-US" dirty="0" smtClean="0">
                <a:latin typeface="arial" panose="020B0604020202020204" pitchFamily="34" charset="0"/>
              </a:rPr>
              <a:t>廢話</a:t>
            </a:r>
            <a:r>
              <a:rPr lang="zh-TW" altLang="en-US" dirty="0">
                <a:latin typeface="arial" panose="020B0604020202020204" pitchFamily="34" charset="0"/>
              </a:rPr>
              <a:t>不多說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82" y="4236717"/>
            <a:ext cx="2628021" cy="2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 套件下載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要正常</a:t>
            </a:r>
            <a:r>
              <a:rPr lang="en-US" altLang="zh-TW" dirty="0"/>
              <a:t>/</a:t>
            </a:r>
            <a:r>
              <a:rPr lang="zh-TW" altLang="en-US" dirty="0"/>
              <a:t>正確執行，有三個檔案要</a:t>
            </a:r>
            <a:r>
              <a:rPr lang="zh-TW" altLang="en-US" dirty="0" smtClean="0"/>
              <a:t>下載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1.</a:t>
            </a:r>
            <a:r>
              <a:rPr lang="zh-TW" altLang="en-US" dirty="0" smtClean="0"/>
              <a:t> 編譯過的</a:t>
            </a:r>
            <a:r>
              <a:rPr lang="en-US" altLang="zh-TW" dirty="0" smtClean="0"/>
              <a:t>CSS</a:t>
            </a:r>
          </a:p>
          <a:p>
            <a:pPr lvl="1"/>
            <a:r>
              <a:rPr lang="en-US" altLang="zh-TW" dirty="0" smtClean="0"/>
              <a:t>2.</a:t>
            </a:r>
            <a:r>
              <a:rPr lang="zh-TW" altLang="en-US" dirty="0" smtClean="0"/>
              <a:t> 編譯過的</a:t>
            </a:r>
            <a:r>
              <a:rPr lang="en-US" altLang="zh-TW" dirty="0" smtClean="0"/>
              <a:t>JS</a:t>
            </a:r>
          </a:p>
          <a:p>
            <a:pPr lvl="1"/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en-US" altLang="zh-TW" dirty="0" smtClean="0"/>
              <a:t>JS</a:t>
            </a:r>
            <a:r>
              <a:rPr lang="zh-TW" altLang="en-US" dirty="0" smtClean="0"/>
              <a:t>的擴充</a:t>
            </a:r>
            <a:r>
              <a:rPr lang="zh-TW" altLang="en-US" dirty="0"/>
              <a:t>函式庫</a:t>
            </a:r>
            <a:r>
              <a:rPr lang="en-US" altLang="zh-TW" dirty="0" err="1" smtClean="0"/>
              <a:t>Jquery</a:t>
            </a:r>
            <a:endParaRPr lang="en-US" altLang="zh-TW" dirty="0"/>
          </a:p>
          <a:p>
            <a:endParaRPr lang="en-US" altLang="zh-TW" spc="300" dirty="0"/>
          </a:p>
          <a:p>
            <a:pPr marL="0" indent="0">
              <a:buNone/>
            </a:pPr>
            <a:r>
              <a:rPr lang="en-US" altLang="zh-TW" dirty="0" smtClean="0"/>
              <a:t>1,2 </a:t>
            </a:r>
            <a:r>
              <a:rPr lang="zh-TW" altLang="en-US" dirty="0" smtClean="0"/>
              <a:t>在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官網 </a:t>
            </a:r>
            <a:r>
              <a:rPr lang="fr-FR" altLang="zh-TW" dirty="0">
                <a:hlinkClick r:id="rId2"/>
              </a:rPr>
              <a:t>http://getbootstrap.com/</a:t>
            </a:r>
            <a:r>
              <a:rPr lang="zh-TW" altLang="en-US" dirty="0">
                <a:hlinkClick r:id="rId2"/>
              </a:rPr>
              <a:t> 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en-US" altLang="zh-TW" dirty="0"/>
              <a:t>. </a:t>
            </a:r>
            <a:r>
              <a:rPr lang="zh-TW" altLang="en-US" dirty="0" smtClean="0"/>
              <a:t>在</a:t>
            </a:r>
            <a:r>
              <a:rPr lang="en-US" altLang="zh-TW" dirty="0" err="1" smtClean="0"/>
              <a:t>jquery</a:t>
            </a:r>
            <a:r>
              <a:rPr lang="zh-TW" altLang="en-US" dirty="0" smtClean="0"/>
              <a:t>官網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://jquery.com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不要到來路不明的地方下載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024" y="900026"/>
            <a:ext cx="4657976" cy="2636924"/>
          </a:xfrm>
          <a:prstGeom prst="rect">
            <a:avLst/>
          </a:prstGeom>
        </p:spPr>
      </p:pic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99" y="4486690"/>
            <a:ext cx="4618001" cy="23713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b="1" dirty="0"/>
              <a:t>下載</a:t>
            </a:r>
            <a:r>
              <a:rPr lang="en-US" altLang="zh-TW" dirty="0"/>
              <a:t>&gt;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.</a:t>
            </a:r>
            <a:r>
              <a:rPr lang="zh-TW" altLang="en-US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02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</a:t>
            </a:r>
            <a:r>
              <a:rPr lang="zh-TW" altLang="en-US" dirty="0" smtClean="0"/>
              <a:t>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0" y="687291"/>
            <a:ext cx="5257800" cy="4351338"/>
          </a:xfrm>
        </p:spPr>
        <p:txBody>
          <a:bodyPr>
            <a:noAutofit/>
          </a:bodyPr>
          <a:lstStyle/>
          <a:p>
            <a:r>
              <a:rPr lang="zh-TW" altLang="en-US" dirty="0" smtClean="0"/>
              <a:t>前端框架</a:t>
            </a:r>
            <a:r>
              <a:rPr lang="en-US" altLang="zh-TW" dirty="0" smtClean="0"/>
              <a:t>(front-end open source toolkit)</a:t>
            </a:r>
          </a:p>
          <a:p>
            <a:r>
              <a:rPr lang="en-US" altLang="zh-TW" dirty="0" smtClean="0"/>
              <a:t>HTML + CSS +JavaScript</a:t>
            </a:r>
          </a:p>
          <a:p>
            <a:pPr lvl="1"/>
            <a:r>
              <a:rPr lang="en-US" altLang="zh-TW" dirty="0"/>
              <a:t> jQuery</a:t>
            </a:r>
            <a:r>
              <a:rPr lang="zh-TW" altLang="en-US" dirty="0"/>
              <a:t>、</a:t>
            </a:r>
            <a:r>
              <a:rPr lang="en-US" altLang="zh-TW" dirty="0"/>
              <a:t>Popper.js</a:t>
            </a:r>
            <a:r>
              <a:rPr lang="zh-TW" altLang="en-US" dirty="0"/>
              <a:t>、和 </a:t>
            </a:r>
            <a:r>
              <a:rPr lang="en-US" altLang="zh-TW" dirty="0"/>
              <a:t>Bootstrap </a:t>
            </a:r>
            <a:r>
              <a:rPr lang="zh-TW" altLang="en-US" dirty="0"/>
              <a:t>的 </a:t>
            </a:r>
            <a:r>
              <a:rPr lang="en-US" altLang="zh-TW" dirty="0"/>
              <a:t>JavaScript </a:t>
            </a:r>
            <a:r>
              <a:rPr lang="zh-TW" altLang="en-US" dirty="0"/>
              <a:t>函式</a:t>
            </a:r>
            <a:r>
              <a:rPr lang="zh-TW" altLang="en-US" dirty="0" smtClean="0"/>
              <a:t>庫</a:t>
            </a:r>
            <a:r>
              <a:rPr lang="en-US" altLang="zh-TW" dirty="0" smtClean="0"/>
              <a:t>(</a:t>
            </a:r>
            <a:r>
              <a:rPr lang="zh-TW" altLang="en-US" dirty="0" smtClean="0"/>
              <a:t>套件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Kernel goal: RWD</a:t>
            </a:r>
            <a:r>
              <a:rPr lang="zh-TW" altLang="en-US" dirty="0" smtClean="0"/>
              <a:t>響應式和行動優先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 RWD</a:t>
            </a:r>
            <a:r>
              <a:rPr lang="zh-TW" altLang="en-US" dirty="0" smtClean="0"/>
              <a:t>響應式網頁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Medium.com</a:t>
            </a:r>
            <a:endParaRPr lang="en-US" altLang="zh-TW" dirty="0" smtClean="0"/>
          </a:p>
          <a:p>
            <a:r>
              <a:rPr lang="zh-TW" altLang="en-US" dirty="0" smtClean="0"/>
              <a:t>非</a:t>
            </a:r>
            <a:r>
              <a:rPr lang="en-US" altLang="zh-TW" dirty="0" smtClean="0"/>
              <a:t>RWD</a:t>
            </a:r>
            <a:r>
              <a:rPr lang="zh-TW" altLang="en-US" dirty="0" smtClean="0"/>
              <a:t>響應式網頁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ETtoday</a:t>
            </a:r>
            <a:endParaRPr lang="zh-TW" altLang="en-US" dirty="0"/>
          </a:p>
        </p:txBody>
      </p:sp>
      <p:pic>
        <p:nvPicPr>
          <p:cNvPr id="1026" name="Picture 2" descr="https://uploads-ssl.webflow.com/5d3a7aed4e11720246d46f49/5e5cba69e2e9425b17ab2fd6_Blog%20post%20feature%20img%20(10)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38" y="1930763"/>
            <a:ext cx="4925139" cy="328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42605" y="1495371"/>
            <a:ext cx="233910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網站外觀的設定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112156" y="5038629"/>
            <a:ext cx="2817513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TW" altLang="en-US" sz="2400" dirty="0"/>
              <a:t>中文版官網：</a:t>
            </a:r>
            <a:r>
              <a:rPr lang="zh-TW" altLang="en-US" sz="2400" dirty="0">
                <a:hlinkClick r:id="rId7"/>
              </a:rPr>
              <a:t>https://bootstrap.hexschool.com</a:t>
            </a:r>
            <a:r>
              <a:rPr lang="zh-TW" altLang="en-US" sz="2400" dirty="0" smtClean="0">
                <a:hlinkClick r:id="rId7"/>
              </a:rPr>
              <a:t>/</a:t>
            </a:r>
            <a:r>
              <a:rPr lang="zh-TW" altLang="en-US" sz="2400" dirty="0" smtClean="0"/>
              <a:t> 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73115" y="5038629"/>
            <a:ext cx="2672710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Bootstrap</a:t>
            </a:r>
            <a:r>
              <a:rPr lang="zh-TW" altLang="en-US" sz="2400" dirty="0"/>
              <a:t>官網 </a:t>
            </a:r>
            <a:r>
              <a:rPr lang="fr-FR" altLang="zh-TW" sz="2400" dirty="0">
                <a:hlinkClick r:id="rId8"/>
              </a:rPr>
              <a:t>http://getbootstrap.com/</a:t>
            </a:r>
            <a:r>
              <a:rPr lang="zh-TW" altLang="en-US" sz="2400" dirty="0">
                <a:hlinkClick r:id="rId8"/>
              </a:rPr>
              <a:t>  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817082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下載編譯過後的 </a:t>
            </a:r>
            <a:r>
              <a:rPr lang="en-US" altLang="zh-TW" dirty="0"/>
              <a:t>CSS </a:t>
            </a:r>
            <a:r>
              <a:rPr lang="zh-TW" altLang="en-US" dirty="0"/>
              <a:t>跟 </a:t>
            </a:r>
            <a:r>
              <a:rPr lang="en-US" altLang="zh-TW" dirty="0" smtClean="0"/>
              <a:t>JS</a:t>
            </a:r>
            <a:r>
              <a:rPr lang="zh-TW" altLang="en-US" dirty="0" smtClean="0"/>
              <a:t> 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0" y="2620453"/>
            <a:ext cx="6096000" cy="34510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1164" y="2485516"/>
            <a:ext cx="945716" cy="6812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612917" y="5662236"/>
            <a:ext cx="1340285" cy="5441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5577421" y="4670814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>
            <a:off x="8381164" y="1690688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173361" y="1844225"/>
            <a:ext cx="41150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Bootstrap</a:t>
            </a:r>
            <a:r>
              <a:rPr lang="zh-TW" altLang="en-US" dirty="0"/>
              <a:t>官網 </a:t>
            </a:r>
            <a:r>
              <a:rPr lang="fr-FR" altLang="zh-TW" dirty="0">
                <a:hlinkClick r:id="rId4"/>
              </a:rPr>
              <a:t>http://getbootstrap.com/</a:t>
            </a:r>
            <a:r>
              <a:rPr lang="zh-TW" altLang="en-US" dirty="0">
                <a:hlinkClick r:id="rId4"/>
              </a:rPr>
              <a:t>  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b="1" dirty="0"/>
              <a:t>下載</a:t>
            </a:r>
            <a:r>
              <a:rPr lang="en-US" altLang="zh-TW" dirty="0"/>
              <a:t>&gt;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.</a:t>
            </a:r>
            <a:r>
              <a:rPr lang="zh-TW" altLang="en-US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129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下載編譯</a:t>
            </a:r>
            <a:r>
              <a:rPr lang="zh-TW" altLang="en-US" dirty="0"/>
              <a:t>過後的 </a:t>
            </a:r>
            <a:r>
              <a:rPr lang="en-US" altLang="zh-TW" dirty="0"/>
              <a:t>CSS </a:t>
            </a:r>
            <a:r>
              <a:rPr lang="zh-TW" altLang="en-US" dirty="0"/>
              <a:t>跟 </a:t>
            </a:r>
            <a:r>
              <a:rPr lang="en-US" altLang="zh-TW" dirty="0" smtClean="0"/>
              <a:t>JS (2)</a:t>
            </a:r>
            <a:endParaRPr lang="zh-TW" altLang="en-US" dirty="0"/>
          </a:p>
        </p:txBody>
      </p:sp>
      <p:pic>
        <p:nvPicPr>
          <p:cNvPr id="8" name="內容版面配置區 7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80" y="1977345"/>
            <a:ext cx="4593998" cy="4351338"/>
          </a:xfrm>
        </p:spPr>
      </p:pic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5" y="1352451"/>
            <a:ext cx="2682472" cy="12497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86238" t="10666" r="1619" b="54540"/>
          <a:stretch/>
        </p:blipFill>
        <p:spPr>
          <a:xfrm>
            <a:off x="1647752" y="3126082"/>
            <a:ext cx="2220685" cy="3579223"/>
          </a:xfrm>
          <a:prstGeom prst="rect">
            <a:avLst/>
          </a:prstGeom>
        </p:spPr>
      </p:pic>
      <p:sp>
        <p:nvSpPr>
          <p:cNvPr id="6" name="向下箭號 5"/>
          <p:cNvSpPr/>
          <p:nvPr/>
        </p:nvSpPr>
        <p:spPr>
          <a:xfrm>
            <a:off x="2648977" y="2525958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48977" y="4915693"/>
            <a:ext cx="1457450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v4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  <a:endParaRPr lang="zh-TW" altLang="en-US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下箭號 8"/>
          <p:cNvSpPr/>
          <p:nvPr/>
        </p:nvSpPr>
        <p:spPr>
          <a:xfrm rot="16200000">
            <a:off x="3965452" y="4190591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371305" y="5562089"/>
            <a:ext cx="1891431" cy="872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16200000">
            <a:off x="8867581" y="3825927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9719853" y="3933297"/>
            <a:ext cx="2339102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</a:t>
            </a:r>
            <a:r>
              <a:rPr lang="en-US" altLang="zh-TW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個解壓檔</a:t>
            </a:r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解壓縮完 </a:t>
            </a:r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會有兩個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30" y="5146525"/>
            <a:ext cx="1234547" cy="88399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b="1" dirty="0"/>
              <a:t>下載</a:t>
            </a:r>
            <a:r>
              <a:rPr lang="en-US" altLang="zh-TW" dirty="0"/>
              <a:t>&gt;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.</a:t>
            </a:r>
            <a:r>
              <a:rPr lang="zh-TW" altLang="en-US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666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</a:t>
            </a:r>
            <a:r>
              <a:rPr lang="en-US" altLang="zh-TW" dirty="0" smtClean="0"/>
              <a:t>JS</a:t>
            </a:r>
            <a:r>
              <a:rPr lang="zh-TW" altLang="en-US" dirty="0" smtClean="0"/>
              <a:t>的補充函式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Jquery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3" y="1411204"/>
            <a:ext cx="5937337" cy="3262324"/>
          </a:xfr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30" y="3773611"/>
            <a:ext cx="7078377" cy="29578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8663" y="2801624"/>
            <a:ext cx="679537" cy="5428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31501" y="3194099"/>
            <a:ext cx="1805836" cy="901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7910" y="6019463"/>
            <a:ext cx="2693097" cy="314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5034419" y="4160183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6200000">
            <a:off x="6628941" y="5681260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452526" y="2816527"/>
            <a:ext cx="4683563" cy="37856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直接點會用網頁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endParaRPr lang="en-US" altLang="zh-TW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 </a:t>
            </a:r>
            <a:r>
              <a:rPr lang="en-US" altLang="zh-TW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compressed 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檔案，版本會一直更改</a:t>
            </a:r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所以在</a:t>
            </a:r>
            <a:r>
              <a:rPr lang="en-US" altLang="zh-TW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link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上面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按右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鍵　</a:t>
            </a:r>
            <a:r>
              <a:rPr lang="en-US" altLang="zh-TW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&gt;“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另存連結為</a:t>
            </a:r>
            <a:r>
              <a:rPr lang="en-US" altLang="zh-TW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(K)”</a:t>
            </a:r>
          </a:p>
          <a:p>
            <a:endParaRPr lang="en-US" altLang="zh-TW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很重要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!!)</a:t>
            </a:r>
          </a:p>
        </p:txBody>
      </p:sp>
      <p:sp>
        <p:nvSpPr>
          <p:cNvPr id="12" name="矩形 11"/>
          <p:cNvSpPr/>
          <p:nvPr/>
        </p:nvSpPr>
        <p:spPr>
          <a:xfrm>
            <a:off x="6766725" y="1690688"/>
            <a:ext cx="315451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jquery</a:t>
            </a:r>
            <a:r>
              <a:rPr lang="zh-TW" altLang="en-US" dirty="0"/>
              <a:t>官網 </a:t>
            </a:r>
            <a:r>
              <a:rPr lang="en-US" altLang="zh-TW" dirty="0">
                <a:hlinkClick r:id="rId4"/>
              </a:rPr>
              <a:t>https://jquery.com/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b="1" dirty="0"/>
              <a:t>下載</a:t>
            </a:r>
            <a:r>
              <a:rPr lang="en-US" altLang="zh-TW" dirty="0"/>
              <a:t>&gt;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.</a:t>
            </a:r>
            <a:r>
              <a:rPr lang="zh-TW" altLang="en-US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8151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60120" y="1814627"/>
            <a:ext cx="10515600" cy="123444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dirty="0" smtClean="0"/>
              <a:t>到目前為止，我們終於完成下載的程序</a:t>
            </a:r>
            <a:endParaRPr lang="en-US" altLang="zh-TW" dirty="0" smtClean="0"/>
          </a:p>
          <a:p>
            <a:pPr marL="0" indent="0" algn="ctr">
              <a:buNone/>
            </a:pPr>
            <a:r>
              <a:rPr lang="zh-TW" altLang="en-US" dirty="0"/>
              <a:t>接下來</a:t>
            </a:r>
            <a:r>
              <a:rPr lang="zh-TW" altLang="en-US" dirty="0" smtClean="0"/>
              <a:t>要進到</a:t>
            </a:r>
            <a:r>
              <a:rPr lang="zh-TW" altLang="en-US" dirty="0"/>
              <a:t>安裝的過程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3156615"/>
            <a:ext cx="10515600" cy="1234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 smtClean="0"/>
              <a:t>開新的資料夾</a:t>
            </a:r>
            <a:r>
              <a:rPr lang="en-US" altLang="zh-TW" dirty="0" smtClean="0"/>
              <a:t>(</a:t>
            </a:r>
            <a:r>
              <a:rPr lang="zh-TW" altLang="en-US" dirty="0" smtClean="0"/>
              <a:t>用來放網頁跟剛剛下載的檔案們</a:t>
            </a:r>
            <a:r>
              <a:rPr lang="en-US" altLang="zh-TW" dirty="0" smtClean="0"/>
              <a:t>)</a:t>
            </a:r>
          </a:p>
          <a:p>
            <a:pPr marL="0" indent="0" algn="ctr">
              <a:buNone/>
            </a:pPr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10" y="3773835"/>
            <a:ext cx="4138019" cy="23395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下載</a:t>
            </a:r>
            <a:r>
              <a:rPr lang="en-US" altLang="zh-TW" dirty="0"/>
              <a:t>&gt;</a:t>
            </a:r>
            <a:r>
              <a:rPr lang="zh-TW" altLang="en-US" b="1" dirty="0" smtClean="0"/>
              <a:t>安裝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6559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VS code</a:t>
            </a:r>
            <a:r>
              <a:rPr lang="zh-TW" altLang="en-US" dirty="0" smtClean="0"/>
              <a:t>開啟資料夾</a:t>
            </a:r>
            <a:r>
              <a:rPr lang="en-US" altLang="zh-TW" dirty="0" smtClean="0"/>
              <a:t>-</a:t>
            </a:r>
            <a:r>
              <a:rPr lang="zh-TW" altLang="en-US" dirty="0" smtClean="0"/>
              <a:t>環境準備</a:t>
            </a:r>
            <a:endParaRPr lang="zh-TW" altLang="en-US" dirty="0"/>
          </a:p>
        </p:txBody>
      </p:sp>
      <p:pic>
        <p:nvPicPr>
          <p:cNvPr id="5" name="內容版面配置區 4" descr="開啟資料夾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92" y="1586659"/>
            <a:ext cx="4120081" cy="2302435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7666" t="3926" r="52667" b="30296"/>
          <a:stretch/>
        </p:blipFill>
        <p:spPr>
          <a:xfrm>
            <a:off x="629856" y="1637698"/>
            <a:ext cx="2494966" cy="4693920"/>
          </a:xfrm>
          <a:prstGeom prst="rect">
            <a:avLst/>
          </a:prstGeom>
        </p:spPr>
      </p:pic>
      <p:pic>
        <p:nvPicPr>
          <p:cNvPr id="7" name="圖片 6" descr="programm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92" y="4190441"/>
            <a:ext cx="4135564" cy="223350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9856" y="2353590"/>
            <a:ext cx="2494966" cy="872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354006" y="2353590"/>
            <a:ext cx="2494966" cy="111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8262242" y="1586659"/>
            <a:ext cx="3467400" cy="2446232"/>
            <a:chOff x="8262242" y="1586659"/>
            <a:chExt cx="3467400" cy="2446232"/>
          </a:xfrm>
        </p:grpSpPr>
        <p:pic>
          <p:nvPicPr>
            <p:cNvPr id="6" name="圖片 5" descr="畫面剪輯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2242" y="1586659"/>
              <a:ext cx="3467400" cy="244623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785366" y="2409499"/>
              <a:ext cx="1701479" cy="1106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向下箭號 10"/>
          <p:cNvSpPr/>
          <p:nvPr/>
        </p:nvSpPr>
        <p:spPr>
          <a:xfrm rot="16200000">
            <a:off x="3170815" y="2391168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485094" y="2127205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 descr="j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" b="40997"/>
          <a:stretch/>
        </p:blipFill>
        <p:spPr>
          <a:xfrm>
            <a:off x="4904095" y="5110628"/>
            <a:ext cx="3865591" cy="1755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861057" y="4352913"/>
            <a:ext cx="4003176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FF00"/>
                </a:solidFill>
              </a:rPr>
              <a:t>先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把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CSS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、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JS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 跟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/>
            </a:r>
            <a:br>
              <a:rPr lang="en-US" altLang="zh-TW" sz="2400" b="1" dirty="0" smtClean="0">
                <a:solidFill>
                  <a:srgbClr val="FFFF00"/>
                </a:solidFill>
              </a:rPr>
            </a:br>
            <a:r>
              <a:rPr lang="en-US" altLang="zh-TW" sz="2400" b="1" dirty="0" smtClean="0">
                <a:solidFill>
                  <a:srgbClr val="FFFF00"/>
                </a:solidFill>
              </a:rPr>
              <a:t>JS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底下的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jquery-3.6.0.min.js</a:t>
            </a:r>
          </a:p>
          <a:p>
            <a:r>
              <a:rPr lang="zh-TW" altLang="en-US" sz="2400" b="1" dirty="0">
                <a:solidFill>
                  <a:srgbClr val="FFFF00"/>
                </a:solidFill>
              </a:rPr>
              <a:t>準備好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 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54006" y="4256138"/>
            <a:ext cx="1701479" cy="854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821193" y="6597570"/>
            <a:ext cx="1701479" cy="1884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下載</a:t>
            </a:r>
            <a:r>
              <a:rPr lang="en-US" altLang="zh-TW" dirty="0"/>
              <a:t>&gt;</a:t>
            </a:r>
            <a:r>
              <a:rPr lang="zh-TW" altLang="en-US" b="1" dirty="0" smtClean="0"/>
              <a:t>安裝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9053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在已經開啟</a:t>
            </a:r>
            <a:r>
              <a:rPr lang="zh-TW" altLang="en-US" dirty="0" smtClean="0"/>
              <a:t>的資料夾</a:t>
            </a:r>
            <a:r>
              <a:rPr lang="en-US" altLang="zh-TW" dirty="0" smtClean="0"/>
              <a:t>-</a:t>
            </a:r>
            <a:r>
              <a:rPr lang="zh-TW" altLang="en-US" dirty="0" smtClean="0"/>
              <a:t>開</a:t>
            </a:r>
            <a:r>
              <a:rPr lang="zh-TW" altLang="en-US" dirty="0"/>
              <a:t>新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index.html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6" y="1494878"/>
            <a:ext cx="2560542" cy="3381957"/>
          </a:xfrm>
        </p:spPr>
      </p:pic>
      <p:sp>
        <p:nvSpPr>
          <p:cNvPr id="6" name="矩形 5"/>
          <p:cNvSpPr/>
          <p:nvPr/>
        </p:nvSpPr>
        <p:spPr>
          <a:xfrm>
            <a:off x="1635074" y="2995047"/>
            <a:ext cx="358817" cy="469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04764" y="4192536"/>
            <a:ext cx="2195634" cy="4016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31166" y="4950539"/>
            <a:ext cx="4938464" cy="15696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FF00"/>
                </a:solidFill>
              </a:rPr>
              <a:t>在開好的資料夾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旁 </a:t>
            </a:r>
            <a:endParaRPr lang="en-US" altLang="zh-TW" sz="2400" b="1" dirty="0" smtClean="0">
              <a:solidFill>
                <a:srgbClr val="FFFF00"/>
              </a:solidFill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</a:rPr>
              <a:t>找到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add new file</a:t>
            </a:r>
          </a:p>
          <a:p>
            <a:r>
              <a:rPr lang="zh-TW" altLang="en-US" sz="2400" b="1" dirty="0">
                <a:solidFill>
                  <a:srgbClr val="FFFF00"/>
                </a:solidFill>
              </a:rPr>
              <a:t> 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輸入正確名稱，包含 副檔名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(.html)&gt;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 小寫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67" y="1494878"/>
            <a:ext cx="6824441" cy="3381957"/>
          </a:xfrm>
          <a:prstGeom prst="rect">
            <a:avLst/>
          </a:prstGeom>
        </p:spPr>
      </p:pic>
      <p:sp>
        <p:nvSpPr>
          <p:cNvPr id="10" name="向下箭號 9"/>
          <p:cNvSpPr/>
          <p:nvPr/>
        </p:nvSpPr>
        <p:spPr>
          <a:xfrm rot="16200000">
            <a:off x="3758872" y="3032625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780244" y="2995046"/>
            <a:ext cx="4938464" cy="15696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FF00"/>
                </a:solidFill>
              </a:rPr>
              <a:t>先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按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! </a:t>
            </a:r>
          </a:p>
          <a:p>
            <a:endParaRPr lang="en-US" altLang="zh-TW" sz="2400" b="1" dirty="0">
              <a:solidFill>
                <a:srgbClr val="FFFF00"/>
              </a:solidFill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</a:rPr>
              <a:t>讓</a:t>
            </a:r>
            <a:r>
              <a:rPr lang="en-US" altLang="zh-TW" sz="2400" b="1" dirty="0" err="1" smtClean="0">
                <a:solidFill>
                  <a:srgbClr val="FFFF00"/>
                </a:solidFill>
              </a:rPr>
              <a:t>emmet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功能自動幫我們帶入網頁的基本架構</a:t>
            </a:r>
            <a:endParaRPr lang="en-US" altLang="zh-TW" sz="2400" b="1" dirty="0" smtClean="0">
              <a:solidFill>
                <a:srgbClr val="FFFF00"/>
              </a:solidFill>
            </a:endParaRPr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80" y="4965863"/>
            <a:ext cx="4577128" cy="1892137"/>
          </a:xfrm>
          <a:prstGeom prst="rect">
            <a:avLst/>
          </a:prstGeom>
        </p:spPr>
      </p:pic>
      <p:sp>
        <p:nvSpPr>
          <p:cNvPr id="13" name="向下箭號 12"/>
          <p:cNvSpPr/>
          <p:nvPr/>
        </p:nvSpPr>
        <p:spPr>
          <a:xfrm>
            <a:off x="10265773" y="4274133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下載</a:t>
            </a:r>
            <a:r>
              <a:rPr lang="en-US" altLang="zh-TW" dirty="0"/>
              <a:t>&gt;</a:t>
            </a:r>
            <a:r>
              <a:rPr lang="zh-TW" altLang="en-US" b="1" dirty="0" smtClean="0"/>
              <a:t>安裝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29080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同場加映 </a:t>
            </a:r>
            <a:r>
              <a:rPr lang="en-US" altLang="zh-TW" dirty="0"/>
              <a:t>/ </a:t>
            </a:r>
            <a:r>
              <a:rPr lang="zh-TW" altLang="en-US" dirty="0"/>
              <a:t>中文化</a:t>
            </a:r>
            <a:r>
              <a:rPr lang="zh-TW" altLang="en-US" dirty="0" smtClean="0"/>
              <a:t>：</a:t>
            </a:r>
            <a:r>
              <a:rPr lang="en-US" altLang="zh-TW" dirty="0" smtClean="0"/>
              <a:t>VS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00" y="2517406"/>
            <a:ext cx="2606266" cy="3238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8003" y="4657675"/>
            <a:ext cx="1140486" cy="6784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0314" y="5525693"/>
            <a:ext cx="141577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FF00"/>
                </a:solidFill>
              </a:rPr>
              <a:t>衍伸模組</a:t>
            </a:r>
          </a:p>
        </p:txBody>
      </p:sp>
      <p:sp>
        <p:nvSpPr>
          <p:cNvPr id="8" name="矩形 7"/>
          <p:cNvSpPr/>
          <p:nvPr/>
        </p:nvSpPr>
        <p:spPr>
          <a:xfrm>
            <a:off x="1546085" y="3081403"/>
            <a:ext cx="1597947" cy="5061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851918" y="2887499"/>
            <a:ext cx="1188146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Chinese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向下箭號 9"/>
          <p:cNvSpPr/>
          <p:nvPr/>
        </p:nvSpPr>
        <p:spPr>
          <a:xfrm rot="16200000">
            <a:off x="3137934" y="2884950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66" y="3684353"/>
            <a:ext cx="7728970" cy="20718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22046" y="4831066"/>
            <a:ext cx="1597947" cy="5061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5400000">
            <a:off x="8686713" y="4914443"/>
            <a:ext cx="751562" cy="6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9577029" y="4996882"/>
            <a:ext cx="80021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FF00"/>
                </a:solidFill>
              </a:rPr>
              <a:t>安裝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7853811" y="205292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5">
                    <a:lumMod val="75000"/>
                  </a:schemeClr>
                </a:solidFill>
              </a:rPr>
              <a:t>世界一切美好</a:t>
            </a:r>
            <a:endParaRPr lang="en-US" altLang="zh-TW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</a:rPr>
              <a:t>人生充滿希望</a:t>
            </a:r>
          </a:p>
        </p:txBody>
      </p:sp>
      <p:sp>
        <p:nvSpPr>
          <p:cNvPr id="16" name="文字方塊 15"/>
          <p:cNvSpPr txBox="1"/>
          <p:nvPr/>
        </p:nvSpPr>
        <p:spPr>
          <a:xfrm rot="1947035">
            <a:off x="9746751" y="1958917"/>
            <a:ext cx="8771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</a:t>
            </a:r>
            <a:endParaRPr lang="zh-TW" altLang="en-US" sz="8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下載</a:t>
            </a:r>
            <a:r>
              <a:rPr lang="en-US" altLang="zh-TW" dirty="0"/>
              <a:t>&gt;</a:t>
            </a:r>
            <a:r>
              <a:rPr lang="zh-TW" altLang="en-US" b="1" dirty="0" smtClean="0"/>
              <a:t>安裝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02536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引用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724646" cy="4351338"/>
          </a:xfrm>
        </p:spPr>
        <p:txBody>
          <a:bodyPr>
            <a:noAutofit/>
          </a:bodyPr>
          <a:lstStyle/>
          <a:p>
            <a:r>
              <a:rPr lang="zh-TW" altLang="en-US" sz="2400" dirty="0" smtClean="0"/>
              <a:t>從網頁結構的介紹中，可以知道要給瀏覽器解析用的設定，都要寫在</a:t>
            </a:r>
            <a:r>
              <a:rPr lang="en-US" altLang="zh-TW" sz="2400" dirty="0" smtClean="0"/>
              <a:t>head</a:t>
            </a:r>
            <a:r>
              <a:rPr lang="zh-TW" altLang="en-US" sz="2400" dirty="0" smtClean="0"/>
              <a:t>區。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那到底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引入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導入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引用</a:t>
            </a:r>
            <a:r>
              <a:rPr lang="en-US" altLang="zh-TW" sz="2400" dirty="0" smtClean="0"/>
              <a:t>”(</a:t>
            </a:r>
            <a:r>
              <a:rPr lang="zh-TW" altLang="en-US" sz="2400" dirty="0" smtClean="0"/>
              <a:t>第三方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函式庫</a:t>
            </a:r>
            <a:r>
              <a:rPr lang="en-US" altLang="zh-TW" sz="2400" b="1" dirty="0" err="1" smtClean="0"/>
              <a:t>Javascript</a:t>
            </a:r>
            <a:r>
              <a:rPr lang="zh-TW" altLang="en-US" sz="2400" b="1" dirty="0" smtClean="0"/>
              <a:t>、</a:t>
            </a:r>
            <a:r>
              <a:rPr lang="en-US" altLang="zh-TW" sz="2400" b="1" dirty="0" smtClean="0"/>
              <a:t>jQuery</a:t>
            </a:r>
            <a:r>
              <a:rPr lang="zh-TW" altLang="en-US" sz="2400" dirty="0"/>
              <a:t>到底是</a:t>
            </a:r>
            <a:r>
              <a:rPr lang="zh-TW" altLang="en-US" sz="2400" dirty="0" smtClean="0"/>
              <a:t>什麼概念</a:t>
            </a:r>
            <a:r>
              <a:rPr lang="en-US" altLang="zh-TW" sz="2400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zh-TW" altLang="en-US" sz="1800" dirty="0"/>
              <a:t>就是高手幫我們寫好了功能，像是手機開美肌</a:t>
            </a:r>
            <a:r>
              <a:rPr lang="en-US" altLang="zh-TW" sz="1800" dirty="0"/>
              <a:t>APP</a:t>
            </a:r>
            <a:r>
              <a:rPr lang="zh-TW" altLang="en-US" sz="1800" dirty="0"/>
              <a:t>拍照，只要會點功能套用，不必自己修</a:t>
            </a:r>
            <a:r>
              <a:rPr lang="zh-TW" altLang="en-US" sz="1800" dirty="0" smtClean="0"/>
              <a:t>圖</a:t>
            </a:r>
            <a:endParaRPr lang="en-US" altLang="zh-TW" sz="1800" dirty="0" smtClean="0"/>
          </a:p>
          <a:p>
            <a:pPr lvl="1">
              <a:lnSpc>
                <a:spcPct val="150000"/>
              </a:lnSpc>
            </a:pPr>
            <a:r>
              <a:rPr lang="zh-TW" altLang="en-US" sz="1800" dirty="0" smtClean="0"/>
              <a:t>先決條件</a:t>
            </a:r>
            <a:r>
              <a:rPr lang="zh-TW" altLang="en-US" sz="1800" dirty="0"/>
              <a:t>就是要裝</a:t>
            </a:r>
            <a:r>
              <a:rPr lang="en-US" altLang="zh-TW" sz="1800" dirty="0"/>
              <a:t>APP</a:t>
            </a:r>
            <a:r>
              <a:rPr lang="zh-TW" altLang="en-US" sz="1800" dirty="0"/>
              <a:t>才能用，沒裝就不行使用</a:t>
            </a:r>
          </a:p>
          <a:p>
            <a:pPr lvl="1">
              <a:lnSpc>
                <a:spcPct val="150000"/>
              </a:lnSpc>
            </a:pPr>
            <a:r>
              <a:rPr lang="zh-TW" altLang="en-US" sz="1800" dirty="0" smtClean="0"/>
              <a:t>所以</a:t>
            </a:r>
            <a:r>
              <a:rPr lang="en-US" altLang="zh-TW" sz="1800" dirty="0" smtClean="0"/>
              <a:t>”</a:t>
            </a:r>
            <a:r>
              <a:rPr lang="zh-TW" altLang="en-US" sz="1800" dirty="0" smtClean="0"/>
              <a:t>引入</a:t>
            </a:r>
            <a:r>
              <a:rPr lang="en-US" altLang="zh-TW" sz="1800" dirty="0"/>
              <a:t>/</a:t>
            </a:r>
            <a:r>
              <a:rPr lang="zh-TW" altLang="en-US" sz="1800" dirty="0"/>
              <a:t>導入</a:t>
            </a:r>
            <a:r>
              <a:rPr lang="en-US" altLang="zh-TW" sz="1800" dirty="0"/>
              <a:t>/</a:t>
            </a:r>
            <a:r>
              <a:rPr lang="zh-TW" altLang="en-US" sz="1800" dirty="0"/>
              <a:t>引用</a:t>
            </a:r>
            <a:r>
              <a:rPr lang="en-US" altLang="zh-TW" sz="1800" dirty="0" smtClean="0"/>
              <a:t>import “</a:t>
            </a:r>
            <a:r>
              <a:rPr lang="zh-TW" altLang="en-US" sz="1800" dirty="0" smtClean="0"/>
              <a:t>就是</a:t>
            </a:r>
            <a:r>
              <a:rPr lang="zh-TW" altLang="en-US" sz="1800" dirty="0"/>
              <a:t>這樣的</a:t>
            </a:r>
            <a:r>
              <a:rPr lang="zh-TW" altLang="en-US" sz="1800" dirty="0" smtClean="0"/>
              <a:t>概念</a:t>
            </a:r>
            <a:endParaRPr lang="en-US" altLang="zh-TW" sz="1800" dirty="0" smtClean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64" y="1690688"/>
            <a:ext cx="5021384" cy="409125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35100" y="1229023"/>
            <a:ext cx="281870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函式庫 </a:t>
            </a:r>
            <a:r>
              <a:rPr lang="en-US" altLang="zh-TW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美圖秀秀</a:t>
            </a:r>
            <a:endParaRPr lang="zh-TW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59086" y="5781945"/>
            <a:ext cx="4879562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類別</a:t>
            </a:r>
            <a:r>
              <a:rPr lang="en-US" altLang="zh-TW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Class</a:t>
            </a:r>
            <a:r>
              <a:rPr lang="zh-TW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：質感濾鏡</a:t>
            </a:r>
            <a:r>
              <a:rPr lang="zh-TW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或進階修</a:t>
            </a:r>
            <a:r>
              <a:rPr lang="zh-TW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圖 </a:t>
            </a:r>
            <a:r>
              <a:rPr lang="zh-TW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或人像</a:t>
            </a:r>
            <a:r>
              <a:rPr lang="zh-TW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美容 </a:t>
            </a:r>
            <a:r>
              <a:rPr lang="en-US" altLang="zh-TW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各個功能</a:t>
            </a:r>
            <a:r>
              <a:rPr lang="en-US" altLang="zh-TW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下載</a:t>
            </a:r>
            <a:r>
              <a:rPr lang="en-US" altLang="zh-TW" dirty="0"/>
              <a:t>&gt;</a:t>
            </a:r>
            <a:r>
              <a:rPr lang="zh-TW" altLang="en-US" b="1" dirty="0" smtClean="0"/>
              <a:t>安裝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0720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引用有兩種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31" y="365125"/>
            <a:ext cx="1921375" cy="1658911"/>
          </a:xfrm>
        </p:spPr>
      </p:pic>
      <p:sp>
        <p:nvSpPr>
          <p:cNvPr id="7" name="矩形 6"/>
          <p:cNvSpPr/>
          <p:nvPr/>
        </p:nvSpPr>
        <p:spPr>
          <a:xfrm>
            <a:off x="10209006" y="365124"/>
            <a:ext cx="1678352" cy="16589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bg1"/>
                </a:solidFill>
              </a:rPr>
              <a:t>斯斯有兩種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r"/>
            <a:r>
              <a:rPr lang="zh-TW" altLang="en-US" b="1" dirty="0" smtClean="0">
                <a:solidFill>
                  <a:schemeClr val="bg1"/>
                </a:solidFill>
              </a:rPr>
              <a:t>引用也</a:t>
            </a:r>
            <a:r>
              <a:rPr lang="zh-TW" altLang="en-US" b="1" dirty="0">
                <a:solidFill>
                  <a:schemeClr val="bg1"/>
                </a:solidFill>
              </a:rPr>
              <a:t>有兩種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1825625"/>
            <a:ext cx="572464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zh-TW" altLang="en-US" sz="2400" dirty="0" smtClean="0"/>
              <a:t>不想下載檔案者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直接</a:t>
            </a:r>
            <a:r>
              <a:rPr lang="zh-TW" altLang="en-US" dirty="0"/>
              <a:t>連官網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://getbootstrap.com/docs/4.0/getting-started/introduction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這四條都可以放在 </a:t>
            </a:r>
            <a:r>
              <a:rPr lang="en-US" altLang="zh-TW" dirty="0" smtClean="0"/>
              <a:t>head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好處</a:t>
            </a:r>
            <a:r>
              <a:rPr lang="en-US" altLang="zh-TW" dirty="0"/>
              <a:t>: </a:t>
            </a:r>
            <a:r>
              <a:rPr lang="zh-TW" altLang="en-US" dirty="0">
                <a:solidFill>
                  <a:srgbClr val="FF0000"/>
                </a:solidFill>
              </a:rPr>
              <a:t>不用擔心</a:t>
            </a:r>
            <a:r>
              <a:rPr lang="zh-TW" altLang="en-US" dirty="0" smtClean="0">
                <a:solidFill>
                  <a:srgbClr val="FF0000"/>
                </a:solidFill>
              </a:rPr>
              <a:t>要檔案搬家的</a:t>
            </a:r>
            <a:r>
              <a:rPr lang="zh-TW" altLang="en-US" dirty="0">
                <a:solidFill>
                  <a:srgbClr val="FF0000"/>
                </a:solidFill>
              </a:rPr>
              <a:t>問題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400" dirty="0" smtClean="0"/>
              <a:t>	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smtClean="0"/>
              <a:t>2.</a:t>
            </a:r>
            <a:r>
              <a:rPr lang="zh-TW" altLang="en-US" sz="2400" dirty="0" smtClean="0"/>
              <a:t>已經下載檔案者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我們選用的方法</a:t>
            </a:r>
            <a:r>
              <a:rPr lang="en-US" altLang="zh-TW" sz="2400" dirty="0" smtClean="0"/>
              <a:t>)</a:t>
            </a:r>
          </a:p>
          <a:p>
            <a:pPr marL="0" indent="0">
              <a:buNone/>
            </a:pPr>
            <a:r>
              <a:rPr lang="zh-TW" altLang="en-US" sz="2400" dirty="0" smtClean="0"/>
              <a:t> 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   </a:t>
            </a:r>
            <a:r>
              <a:rPr lang="en-US" altLang="zh-TW" sz="2400" dirty="0" smtClean="0"/>
              <a:t>&gt;</a:t>
            </a:r>
            <a:r>
              <a:rPr lang="zh-TW" altLang="en-US" sz="2400" dirty="0" smtClean="0"/>
              <a:t>連結檔案位置</a:t>
            </a:r>
            <a:endParaRPr lang="en-US" altLang="zh-TW" sz="2400" dirty="0" smtClean="0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48" y="2024036"/>
            <a:ext cx="3714012" cy="4453087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387779" y="2597332"/>
            <a:ext cx="50800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下載</a:t>
            </a:r>
            <a:r>
              <a:rPr lang="en-US" altLang="zh-TW" dirty="0"/>
              <a:t>&gt;</a:t>
            </a:r>
            <a:r>
              <a:rPr lang="zh-TW" altLang="en-US" b="1" dirty="0" smtClean="0"/>
              <a:t>安裝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6355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一般常用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342681" cy="4351338"/>
          </a:xfrm>
        </p:spPr>
        <p:txBody>
          <a:bodyPr/>
          <a:lstStyle/>
          <a:p>
            <a:r>
              <a:rPr lang="zh-TW" altLang="en-US" dirty="0" smtClean="0"/>
              <a:t>用網路連接官網會有一個問題，你的網頁與網路及官網為生命共同體。官網掛了、網路不通、參照檔案被移走</a:t>
            </a:r>
            <a:r>
              <a:rPr lang="en-US" altLang="zh-TW" dirty="0" smtClean="0"/>
              <a:t>…</a:t>
            </a:r>
            <a:r>
              <a:rPr lang="zh-TW" altLang="en-US" dirty="0" smtClean="0"/>
              <a:t>電話立馬被打爆</a:t>
            </a:r>
            <a:r>
              <a:rPr lang="en-US" altLang="zh-TW" dirty="0" smtClean="0"/>
              <a:t>..</a:t>
            </a:r>
          </a:p>
          <a:p>
            <a:r>
              <a:rPr lang="zh-TW" altLang="en-US" dirty="0"/>
              <a:t>所以，比較保險的作法</a:t>
            </a:r>
            <a:r>
              <a:rPr lang="zh-TW" altLang="en-US" dirty="0" smtClean="0"/>
              <a:t>，是把最新的檔案下載，跟網頁放在同一個資料夾中。就算參照的檔案有更新，就在下載一次，手動更新即可。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6096000" y="732956"/>
            <a:ext cx="6096000" cy="59093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&lt;!DOCTYPE html&gt;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&lt;html </a:t>
            </a:r>
            <a:r>
              <a:rPr lang="en-US" altLang="zh-TW" sz="1400" dirty="0" err="1">
                <a:solidFill>
                  <a:srgbClr val="FF0000"/>
                </a:solidFill>
              </a:rPr>
              <a:t>lang</a:t>
            </a:r>
            <a:r>
              <a:rPr lang="en-US" altLang="zh-TW" sz="1400" dirty="0">
                <a:solidFill>
                  <a:srgbClr val="FF0000"/>
                </a:solidFill>
              </a:rPr>
              <a:t>="</a:t>
            </a:r>
            <a:r>
              <a:rPr lang="en-US" altLang="zh-TW" sz="1400" dirty="0" err="1">
                <a:solidFill>
                  <a:srgbClr val="FF0000"/>
                </a:solidFill>
              </a:rPr>
              <a:t>en</a:t>
            </a:r>
            <a:r>
              <a:rPr lang="en-US" altLang="zh-TW" sz="1400" dirty="0">
                <a:solidFill>
                  <a:srgbClr val="FF0000"/>
                </a:solidFill>
              </a:rPr>
              <a:t>"&gt;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&lt;head&gt;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&lt;meta charset="UTF-8"&gt;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&lt;meta http-</a:t>
            </a:r>
            <a:r>
              <a:rPr lang="en-US" altLang="zh-TW" sz="1400" dirty="0" err="1">
                <a:solidFill>
                  <a:srgbClr val="FF0000"/>
                </a:solidFill>
              </a:rPr>
              <a:t>equiv</a:t>
            </a:r>
            <a:r>
              <a:rPr lang="en-US" altLang="zh-TW" sz="1400" dirty="0">
                <a:solidFill>
                  <a:srgbClr val="FF0000"/>
                </a:solidFill>
              </a:rPr>
              <a:t>="X-UA-Compatible" content="IE=edge"&gt;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&lt;meta name="viewport" content="width=device-width, initial-scale=1.0"&gt;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  <a:r>
              <a:rPr lang="en-US" altLang="zh-TW" sz="1400" b="1" dirty="0"/>
              <a:t>&lt;!-- CSS / bootstrap.min.css --&gt;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  <a:r>
              <a:rPr lang="en-US" altLang="zh-TW" sz="1400" dirty="0" smtClean="0">
                <a:solidFill>
                  <a:srgbClr val="FF0000"/>
                </a:solidFill>
              </a:rPr>
              <a:t>	&lt;</a:t>
            </a:r>
            <a:r>
              <a:rPr lang="en-US" altLang="zh-TW" sz="1400" dirty="0">
                <a:solidFill>
                  <a:srgbClr val="FF0000"/>
                </a:solidFill>
              </a:rPr>
              <a:t>link </a:t>
            </a:r>
            <a:r>
              <a:rPr lang="en-US" altLang="zh-TW" sz="1400" dirty="0" err="1">
                <a:solidFill>
                  <a:srgbClr val="FF0000"/>
                </a:solidFill>
              </a:rPr>
              <a:t>rel</a:t>
            </a:r>
            <a:r>
              <a:rPr lang="en-US" altLang="zh-TW" sz="1400" dirty="0">
                <a:solidFill>
                  <a:srgbClr val="FF0000"/>
                </a:solidFill>
              </a:rPr>
              <a:t>="stylesheet" </a:t>
            </a:r>
            <a:r>
              <a:rPr lang="en-US" altLang="zh-TW" sz="1400" dirty="0" err="1">
                <a:solidFill>
                  <a:srgbClr val="FF0000"/>
                </a:solidFill>
              </a:rPr>
              <a:t>href</a:t>
            </a:r>
            <a:r>
              <a:rPr lang="en-US" altLang="zh-TW" sz="1400" dirty="0">
                <a:solidFill>
                  <a:srgbClr val="FF0000"/>
                </a:solidFill>
              </a:rPr>
              <a:t>="</a:t>
            </a:r>
            <a:r>
              <a:rPr lang="en-US" altLang="zh-TW" sz="1400" dirty="0" err="1">
                <a:solidFill>
                  <a:srgbClr val="FF0000"/>
                </a:solidFill>
              </a:rPr>
              <a:t>css</a:t>
            </a:r>
            <a:r>
              <a:rPr lang="en-US" altLang="zh-TW" sz="1400" dirty="0">
                <a:solidFill>
                  <a:srgbClr val="FF0000"/>
                </a:solidFill>
              </a:rPr>
              <a:t>/bootstrap.min.css"&gt;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  <a:r>
              <a:rPr lang="en-US" altLang="zh-TW" sz="1400" b="1" dirty="0"/>
              <a:t>&lt;!-- tips</a:t>
            </a:r>
            <a:r>
              <a:rPr lang="zh-TW" altLang="en-US" sz="1400" b="1" dirty="0"/>
              <a:t>：為了讓網頁的 </a:t>
            </a:r>
            <a:r>
              <a:rPr lang="en-US" altLang="zh-TW" sz="1400" b="1" dirty="0"/>
              <a:t>HTML </a:t>
            </a:r>
            <a:r>
              <a:rPr lang="zh-TW" altLang="en-US" sz="1400" b="1" dirty="0"/>
              <a:t>與 </a:t>
            </a:r>
            <a:r>
              <a:rPr lang="en-US" altLang="zh-TW" sz="1400" b="1" dirty="0"/>
              <a:t>CSS </a:t>
            </a:r>
            <a:r>
              <a:rPr lang="zh-TW" altLang="en-US" sz="1400" b="1" dirty="0"/>
              <a:t>順利載入後才使用 </a:t>
            </a:r>
            <a:r>
              <a:rPr lang="en-US" altLang="zh-TW" sz="1400" b="1" dirty="0"/>
              <a:t>JS </a:t>
            </a:r>
            <a:r>
              <a:rPr lang="zh-TW" altLang="en-US" sz="1400" b="1" dirty="0"/>
              <a:t>做效果，</a:t>
            </a:r>
          </a:p>
          <a:p>
            <a:r>
              <a:rPr lang="zh-TW" altLang="en-US" sz="1400" b="1" dirty="0"/>
              <a:t>    </a:t>
            </a:r>
            <a:r>
              <a:rPr lang="en-US" altLang="zh-TW" sz="1400" b="1" dirty="0"/>
              <a:t>JS </a:t>
            </a:r>
            <a:r>
              <a:rPr lang="zh-TW" altLang="en-US" sz="1400" b="1" dirty="0"/>
              <a:t>相關的引用可以放在整個網頁的結尾，也就是 </a:t>
            </a:r>
            <a:r>
              <a:rPr lang="en-US" altLang="zh-TW" sz="1400" b="1" dirty="0"/>
              <a:t>&lt;/body&gt; </a:t>
            </a:r>
            <a:r>
              <a:rPr lang="zh-TW" altLang="en-US" sz="1400" b="1" dirty="0"/>
              <a:t>的標籤前方。 </a:t>
            </a:r>
            <a:r>
              <a:rPr lang="en-US" altLang="zh-TW" sz="1400" b="1" dirty="0"/>
              <a:t>--&gt;</a:t>
            </a:r>
          </a:p>
          <a:p>
            <a:r>
              <a:rPr lang="en-US" altLang="zh-TW" sz="1400" b="1" dirty="0"/>
              <a:t>    &lt;!-- JS/ </a:t>
            </a:r>
            <a:r>
              <a:rPr lang="en-US" altLang="zh-TW" sz="1400" b="1" dirty="0" err="1"/>
              <a:t>jquery</a:t>
            </a:r>
            <a:r>
              <a:rPr lang="zh-TW" altLang="en-US" sz="1400" b="1" dirty="0"/>
              <a:t>先放 </a:t>
            </a:r>
            <a:r>
              <a:rPr lang="en-US" altLang="zh-TW" sz="1400" b="1" dirty="0"/>
              <a:t>3.6.0 </a:t>
            </a:r>
            <a:r>
              <a:rPr lang="zh-TW" altLang="en-US" sz="1400" b="1" dirty="0"/>
              <a:t>指的是版本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會改</a:t>
            </a:r>
            <a:r>
              <a:rPr lang="en-US" altLang="zh-TW" sz="1400" b="1" dirty="0"/>
              <a:t>) / </a:t>
            </a:r>
            <a:r>
              <a:rPr lang="zh-TW" altLang="en-US" sz="1400" b="1" dirty="0"/>
              <a:t>另外兩條不限順序</a:t>
            </a:r>
            <a:r>
              <a:rPr lang="en-US" altLang="zh-TW" sz="1400" b="1" dirty="0"/>
              <a:t>/ --&gt;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	</a:t>
            </a:r>
            <a:r>
              <a:rPr lang="en-US" altLang="zh-TW" sz="1400" dirty="0" smtClean="0">
                <a:solidFill>
                  <a:srgbClr val="FF0000"/>
                </a:solidFill>
              </a:rPr>
              <a:t>&lt;</a:t>
            </a:r>
            <a:r>
              <a:rPr lang="en-US" altLang="zh-TW" sz="1400" dirty="0">
                <a:solidFill>
                  <a:srgbClr val="FF0000"/>
                </a:solidFill>
              </a:rPr>
              <a:t>script </a:t>
            </a:r>
            <a:r>
              <a:rPr lang="en-US" altLang="zh-TW" sz="1400" dirty="0" err="1">
                <a:solidFill>
                  <a:srgbClr val="FF0000"/>
                </a:solidFill>
              </a:rPr>
              <a:t>src</a:t>
            </a:r>
            <a:r>
              <a:rPr lang="en-US" altLang="zh-TW" sz="1400" dirty="0">
                <a:solidFill>
                  <a:srgbClr val="FF0000"/>
                </a:solidFill>
              </a:rPr>
              <a:t>="</a:t>
            </a:r>
            <a:r>
              <a:rPr lang="en-US" altLang="zh-TW" sz="1400" dirty="0" err="1">
                <a:solidFill>
                  <a:srgbClr val="FF0000"/>
                </a:solidFill>
              </a:rPr>
              <a:t>js</a:t>
            </a:r>
            <a:r>
              <a:rPr lang="en-US" altLang="zh-TW" sz="1400" dirty="0">
                <a:solidFill>
                  <a:srgbClr val="FF0000"/>
                </a:solidFill>
              </a:rPr>
              <a:t>/jquery-3.6.0.min.js"&gt;&lt;/script&gt;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  <a:r>
              <a:rPr lang="en-US" altLang="zh-TW" sz="1400" dirty="0" smtClean="0">
                <a:solidFill>
                  <a:srgbClr val="FF0000"/>
                </a:solidFill>
              </a:rPr>
              <a:t>	&lt;</a:t>
            </a:r>
            <a:r>
              <a:rPr lang="en-US" altLang="zh-TW" sz="1400" dirty="0">
                <a:solidFill>
                  <a:srgbClr val="FF0000"/>
                </a:solidFill>
              </a:rPr>
              <a:t>script </a:t>
            </a:r>
            <a:r>
              <a:rPr lang="en-US" altLang="zh-TW" sz="1400" dirty="0" err="1">
                <a:solidFill>
                  <a:srgbClr val="FF0000"/>
                </a:solidFill>
              </a:rPr>
              <a:t>src</a:t>
            </a:r>
            <a:r>
              <a:rPr lang="en-US" altLang="zh-TW" sz="1400" dirty="0">
                <a:solidFill>
                  <a:srgbClr val="FF0000"/>
                </a:solidFill>
              </a:rPr>
              <a:t>="</a:t>
            </a:r>
            <a:r>
              <a:rPr lang="en-US" altLang="zh-TW" sz="1400" dirty="0" err="1">
                <a:solidFill>
                  <a:srgbClr val="FF0000"/>
                </a:solidFill>
              </a:rPr>
              <a:t>js</a:t>
            </a:r>
            <a:r>
              <a:rPr lang="en-US" altLang="zh-TW" sz="1400" dirty="0">
                <a:solidFill>
                  <a:srgbClr val="FF0000"/>
                </a:solidFill>
              </a:rPr>
              <a:t>/bootstrap.min.js"&gt;&lt;/script&gt;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  <a:r>
              <a:rPr lang="en-US" altLang="zh-TW" sz="1400" dirty="0" smtClean="0">
                <a:solidFill>
                  <a:srgbClr val="FF0000"/>
                </a:solidFill>
              </a:rPr>
              <a:t>	&lt;</a:t>
            </a:r>
            <a:r>
              <a:rPr lang="en-US" altLang="zh-TW" sz="1400" dirty="0">
                <a:solidFill>
                  <a:srgbClr val="FF0000"/>
                </a:solidFill>
              </a:rPr>
              <a:t>script </a:t>
            </a:r>
            <a:r>
              <a:rPr lang="en-US" altLang="zh-TW" sz="1400" dirty="0" err="1">
                <a:solidFill>
                  <a:srgbClr val="FF0000"/>
                </a:solidFill>
              </a:rPr>
              <a:t>src</a:t>
            </a:r>
            <a:r>
              <a:rPr lang="en-US" altLang="zh-TW" sz="1400" dirty="0">
                <a:solidFill>
                  <a:srgbClr val="FF0000"/>
                </a:solidFill>
              </a:rPr>
              <a:t>="</a:t>
            </a:r>
            <a:r>
              <a:rPr lang="en-US" altLang="zh-TW" sz="1400" dirty="0" err="1">
                <a:solidFill>
                  <a:srgbClr val="FF0000"/>
                </a:solidFill>
              </a:rPr>
              <a:t>js</a:t>
            </a:r>
            <a:r>
              <a:rPr lang="en-US" altLang="zh-TW" sz="1400" dirty="0">
                <a:solidFill>
                  <a:srgbClr val="FF0000"/>
                </a:solidFill>
              </a:rPr>
              <a:t>/popper.min.js"&gt;&lt;/script&gt;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</a:p>
          <a:p>
            <a:endParaRPr lang="en-US" altLang="zh-TW" sz="1400" dirty="0">
              <a:solidFill>
                <a:srgbClr val="FF0000"/>
              </a:solidFill>
            </a:endParaRPr>
          </a:p>
          <a:p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en-US" altLang="zh-TW" sz="1400" dirty="0">
                <a:solidFill>
                  <a:srgbClr val="FF0000"/>
                </a:solidFill>
              </a:rPr>
              <a:t>    &lt;title&gt;Document&lt;/title&gt;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&lt;/head&gt;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&lt;body&gt;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&lt;/body&gt;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&lt;/html&gt;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下載</a:t>
            </a:r>
            <a:r>
              <a:rPr lang="en-US" altLang="zh-TW" dirty="0"/>
              <a:t>&gt;</a:t>
            </a:r>
            <a:r>
              <a:rPr lang="zh-TW" altLang="en-US" b="1" dirty="0" smtClean="0"/>
              <a:t>安裝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dirty="0"/>
              <a:t>執行</a:t>
            </a:r>
            <a:r>
              <a:rPr lang="en-US" altLang="zh-TW" dirty="0"/>
              <a:t>(</a:t>
            </a:r>
            <a:r>
              <a:rPr lang="zh-TW" altLang="en-US" dirty="0"/>
              <a:t>套用</a:t>
            </a:r>
            <a:r>
              <a:rPr lang="en-US" altLang="zh-TW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4982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不需要重新逐字寫</a:t>
            </a:r>
            <a:r>
              <a:rPr lang="en-US" altLang="zh-TW" dirty="0" smtClean="0"/>
              <a:t>CSS</a:t>
            </a:r>
            <a:endParaRPr lang="en-US" altLang="zh-TW" dirty="0"/>
          </a:p>
          <a:p>
            <a:r>
              <a:rPr lang="zh-TW" altLang="en-US" dirty="0" smtClean="0"/>
              <a:t>配置恰當的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架構，並加上現成的</a:t>
            </a:r>
            <a:r>
              <a:rPr lang="en-US" altLang="zh-TW" dirty="0" smtClean="0"/>
              <a:t>Bootstrap Class</a:t>
            </a:r>
          </a:p>
          <a:p>
            <a:r>
              <a:rPr lang="en-US" altLang="zh-TW" dirty="0" smtClean="0"/>
              <a:t>Bootstrap </a:t>
            </a:r>
            <a:r>
              <a:rPr lang="zh-TW" altLang="en-US" dirty="0" smtClean="0"/>
              <a:t>做好了一整套可重覆使用的</a:t>
            </a:r>
            <a:r>
              <a:rPr lang="zh-TW" altLang="en-US" b="1" dirty="0" smtClean="0"/>
              <a:t>元件樣式</a:t>
            </a:r>
            <a:endParaRPr lang="en-US" altLang="zh-TW" b="1" dirty="0" smtClean="0"/>
          </a:p>
          <a:p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85" y="3345388"/>
            <a:ext cx="4404049" cy="3512612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18" y="3345388"/>
            <a:ext cx="4902357" cy="3512612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58" y="472210"/>
            <a:ext cx="5258256" cy="124216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778240" y="4044365"/>
            <a:ext cx="34137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白話：套樣板</a:t>
            </a:r>
            <a:endParaRPr lang="en-US" altLang="zh-TW" dirty="0" smtClean="0"/>
          </a:p>
          <a:p>
            <a:r>
              <a:rPr lang="zh-TW" altLang="en-US" dirty="0"/>
              <a:t>個人美學</a:t>
            </a:r>
            <a:r>
              <a:rPr lang="zh-TW" altLang="en-US" dirty="0" smtClean="0"/>
              <a:t>不好 就 不要</a:t>
            </a:r>
            <a:r>
              <a:rPr lang="zh-TW" altLang="en-US" dirty="0"/>
              <a:t>為難自己</a:t>
            </a:r>
          </a:p>
        </p:txBody>
      </p:sp>
    </p:spTree>
    <p:extLst>
      <p:ext uri="{BB962C8B-B14F-4D97-AF65-F5344CB8AC3E}">
        <p14:creationId xmlns:p14="http://schemas.microsoft.com/office/powerpoint/2010/main" val="2530642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終於走到這一步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終於把美肌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裝好了，現在就來開啟美肌</a:t>
            </a:r>
            <a:r>
              <a:rPr lang="en-US" altLang="zh-TW" dirty="0" smtClean="0"/>
              <a:t>APP</a:t>
            </a:r>
            <a:r>
              <a:rPr lang="zh-TW" altLang="en-US" dirty="0" smtClean="0"/>
              <a:t>，看看能不能正確開啟</a:t>
            </a:r>
            <a:endParaRPr lang="en-US" altLang="zh-TW" dirty="0" smtClean="0"/>
          </a:p>
          <a:p>
            <a:r>
              <a:rPr lang="zh-TW" altLang="en-US" dirty="0"/>
              <a:t>嘗試</a:t>
            </a:r>
            <a:r>
              <a:rPr lang="zh-TW" altLang="en-US" dirty="0" smtClean="0"/>
              <a:t>完成以下畫面，確定引用的步驟是正確的。</a:t>
            </a: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7996621" y="135945"/>
            <a:ext cx="419537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下載</a:t>
            </a:r>
            <a:r>
              <a:rPr lang="en-US" altLang="zh-TW" dirty="0"/>
              <a:t>&gt;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.</a:t>
            </a:r>
            <a:r>
              <a:rPr lang="zh-TW" altLang="en-US" dirty="0" smtClean="0"/>
              <a:t>引用</a:t>
            </a:r>
            <a:r>
              <a:rPr lang="en-US" altLang="zh-TW" dirty="0" smtClean="0"/>
              <a:t>&gt;</a:t>
            </a:r>
            <a:r>
              <a:rPr lang="zh-TW" altLang="en-US" b="1" dirty="0"/>
              <a:t>執行</a:t>
            </a:r>
            <a:r>
              <a:rPr lang="en-US" altLang="zh-TW" b="1" dirty="0"/>
              <a:t>(</a:t>
            </a:r>
            <a:r>
              <a:rPr lang="zh-TW" altLang="en-US" b="1" dirty="0"/>
              <a:t>套用</a:t>
            </a:r>
            <a:r>
              <a:rPr lang="en-US" altLang="zh-TW" b="1" dirty="0"/>
              <a:t>)&gt;</a:t>
            </a:r>
            <a:r>
              <a:rPr lang="zh-TW" altLang="en-US" dirty="0"/>
              <a:t>漂亮的網頁</a:t>
            </a:r>
            <a:endParaRPr lang="en-US" altLang="zh-TW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4" y="3384020"/>
            <a:ext cx="6355631" cy="12345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6110" y="4618567"/>
            <a:ext cx="69042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TW" altLang="en-US" sz="2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說明：</a:t>
            </a:r>
            <a:endParaRPr lang="en-US" altLang="zh-TW" sz="2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套用上面</a:t>
            </a:r>
            <a:r>
              <a:rPr lang="zh-TW" alt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這些樣式，完成右邊內容</a:t>
            </a:r>
            <a:endParaRPr lang="en-US" altLang="zh-TW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sz="2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當然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你也可以用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CSS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或是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Html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直接設定</a:t>
            </a:r>
            <a:r>
              <a:rPr lang="en-US" altLang="zh-TW" sz="2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style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sz="2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但這不是我們這堂課的重點啦</a:t>
            </a:r>
            <a:r>
              <a:rPr lang="en-US" altLang="zh-TW" sz="2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~</a:t>
            </a:r>
            <a:endParaRPr lang="zh-TW" altLang="en-US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944" y="3536950"/>
            <a:ext cx="3296606" cy="29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1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8600" y="149126"/>
            <a:ext cx="527304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&lt;!DOCTYPE html&gt;</a:t>
            </a:r>
          </a:p>
          <a:p>
            <a:r>
              <a:rPr lang="en-US" altLang="zh-TW" sz="1200" dirty="0"/>
              <a:t>&lt;html </a:t>
            </a:r>
            <a:r>
              <a:rPr lang="en-US" altLang="zh-TW" sz="1200" dirty="0" err="1"/>
              <a:t>lang</a:t>
            </a:r>
            <a:r>
              <a:rPr lang="en-US" altLang="zh-TW" sz="1200" dirty="0"/>
              <a:t>="</a:t>
            </a:r>
            <a:r>
              <a:rPr lang="en-US" altLang="zh-TW" sz="1200" dirty="0" err="1"/>
              <a:t>en</a:t>
            </a:r>
            <a:r>
              <a:rPr lang="en-US" altLang="zh-TW" sz="1200" dirty="0"/>
              <a:t>"&gt;</a:t>
            </a:r>
          </a:p>
          <a:p>
            <a:r>
              <a:rPr lang="en-US" altLang="zh-TW" sz="1200" dirty="0"/>
              <a:t>&lt;head&gt;</a:t>
            </a:r>
          </a:p>
          <a:p>
            <a:r>
              <a:rPr lang="en-US" altLang="zh-TW" sz="1200" dirty="0"/>
              <a:t>    &lt;meta charset="UTF-8"&gt;</a:t>
            </a:r>
          </a:p>
          <a:p>
            <a:r>
              <a:rPr lang="en-US" altLang="zh-TW" sz="1200" dirty="0"/>
              <a:t>    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="X-UA-Compatible" content="IE=edge"&gt;</a:t>
            </a:r>
          </a:p>
          <a:p>
            <a:r>
              <a:rPr lang="en-US" altLang="zh-TW" sz="1200" dirty="0"/>
              <a:t>    &lt;meta name="viewport" content="width=device-width, initial-scale=1.0"&gt;</a:t>
            </a:r>
          </a:p>
          <a:p>
            <a:r>
              <a:rPr lang="en-US" altLang="zh-TW" sz="1200" dirty="0"/>
              <a:t>    </a:t>
            </a:r>
          </a:p>
          <a:p>
            <a:r>
              <a:rPr lang="en-US" altLang="zh-TW" sz="1200" dirty="0"/>
              <a:t>    &lt;!-- CSS / bootstrap.min.css --&gt;</a:t>
            </a:r>
          </a:p>
          <a:p>
            <a:r>
              <a:rPr lang="en-US" altLang="zh-TW" sz="1200" dirty="0"/>
              <a:t>    &lt;link </a:t>
            </a:r>
            <a:r>
              <a:rPr lang="en-US" altLang="zh-TW" sz="1200" dirty="0" err="1"/>
              <a:t>rel</a:t>
            </a:r>
            <a:r>
              <a:rPr lang="en-US" altLang="zh-TW" sz="1200" dirty="0"/>
              <a:t>="stylesheet" </a:t>
            </a:r>
            <a:r>
              <a:rPr lang="en-US" altLang="zh-TW" sz="1200" dirty="0" err="1"/>
              <a:t>href</a:t>
            </a:r>
            <a:r>
              <a:rPr lang="en-US" altLang="zh-TW" sz="1200" dirty="0"/>
              <a:t>="</a:t>
            </a:r>
            <a:r>
              <a:rPr lang="en-US" altLang="zh-TW" sz="1200" dirty="0" err="1"/>
              <a:t>css</a:t>
            </a:r>
            <a:r>
              <a:rPr lang="en-US" altLang="zh-TW" sz="1200" dirty="0"/>
              <a:t>/bootstrap.min.css"&gt;</a:t>
            </a:r>
          </a:p>
          <a:p>
            <a:r>
              <a:rPr lang="en-US" altLang="zh-TW" sz="1200" dirty="0"/>
              <a:t>    </a:t>
            </a:r>
          </a:p>
          <a:p>
            <a:r>
              <a:rPr lang="en-US" altLang="zh-TW" sz="1200" dirty="0"/>
              <a:t>    &lt;!-- tips</a:t>
            </a:r>
            <a:r>
              <a:rPr lang="zh-TW" altLang="en-US" sz="1200" dirty="0"/>
              <a:t>：為了讓網頁的 </a:t>
            </a:r>
            <a:r>
              <a:rPr lang="en-US" altLang="zh-TW" sz="1200" dirty="0"/>
              <a:t>HTML </a:t>
            </a:r>
            <a:r>
              <a:rPr lang="zh-TW" altLang="en-US" sz="1200" dirty="0"/>
              <a:t>與 </a:t>
            </a:r>
            <a:r>
              <a:rPr lang="en-US" altLang="zh-TW" sz="1200" dirty="0"/>
              <a:t>CSS </a:t>
            </a:r>
            <a:r>
              <a:rPr lang="zh-TW" altLang="en-US" sz="1200" dirty="0"/>
              <a:t>順利載入後才使用 </a:t>
            </a:r>
            <a:r>
              <a:rPr lang="en-US" altLang="zh-TW" sz="1200" dirty="0"/>
              <a:t>JS </a:t>
            </a:r>
            <a:r>
              <a:rPr lang="zh-TW" altLang="en-US" sz="1200" dirty="0"/>
              <a:t>做效果，</a:t>
            </a:r>
          </a:p>
          <a:p>
            <a:r>
              <a:rPr lang="zh-TW" altLang="en-US" sz="1200" dirty="0"/>
              <a:t>    </a:t>
            </a:r>
            <a:r>
              <a:rPr lang="en-US" altLang="zh-TW" sz="1200" dirty="0"/>
              <a:t>JS </a:t>
            </a:r>
            <a:r>
              <a:rPr lang="zh-TW" altLang="en-US" sz="1200" dirty="0"/>
              <a:t>相關的引用可以放在整個網頁的結尾，也就是 </a:t>
            </a:r>
            <a:r>
              <a:rPr lang="en-US" altLang="zh-TW" sz="1200" dirty="0"/>
              <a:t>&lt;/body&gt; </a:t>
            </a:r>
            <a:r>
              <a:rPr lang="zh-TW" altLang="en-US" sz="1200" dirty="0"/>
              <a:t>的標籤前方。 </a:t>
            </a:r>
            <a:r>
              <a:rPr lang="en-US" altLang="zh-TW" sz="1200" dirty="0"/>
              <a:t>--&gt;</a:t>
            </a:r>
          </a:p>
          <a:p>
            <a:r>
              <a:rPr lang="en-US" altLang="zh-TW" sz="1200" dirty="0"/>
              <a:t>    &lt;!-- JS/ </a:t>
            </a:r>
            <a:r>
              <a:rPr lang="en-US" altLang="zh-TW" sz="1200" dirty="0" err="1"/>
              <a:t>jquery</a:t>
            </a:r>
            <a:r>
              <a:rPr lang="zh-TW" altLang="en-US" sz="1200" dirty="0"/>
              <a:t>先放 </a:t>
            </a:r>
            <a:r>
              <a:rPr lang="en-US" altLang="zh-TW" sz="1200" dirty="0"/>
              <a:t>3.6.0 </a:t>
            </a:r>
            <a:r>
              <a:rPr lang="zh-TW" altLang="en-US" sz="1200" dirty="0"/>
              <a:t>指的是版本</a:t>
            </a:r>
            <a:r>
              <a:rPr lang="en-US" altLang="zh-TW" sz="1200" dirty="0"/>
              <a:t>(</a:t>
            </a:r>
            <a:r>
              <a:rPr lang="zh-TW" altLang="en-US" sz="1200" dirty="0"/>
              <a:t>會改</a:t>
            </a:r>
            <a:r>
              <a:rPr lang="en-US" altLang="zh-TW" sz="1200" dirty="0"/>
              <a:t>) / </a:t>
            </a:r>
            <a:r>
              <a:rPr lang="zh-TW" altLang="en-US" sz="1200" dirty="0"/>
              <a:t>另外兩條不限順序</a:t>
            </a:r>
            <a:r>
              <a:rPr lang="en-US" altLang="zh-TW" sz="1200" dirty="0"/>
              <a:t>/ --&gt;</a:t>
            </a:r>
          </a:p>
          <a:p>
            <a:r>
              <a:rPr lang="en-US" altLang="zh-TW" sz="1200" dirty="0"/>
              <a:t>    &lt;script </a:t>
            </a:r>
            <a:r>
              <a:rPr lang="en-US" altLang="zh-TW" sz="1200" dirty="0" err="1"/>
              <a:t>src</a:t>
            </a:r>
            <a:r>
              <a:rPr lang="en-US" altLang="zh-TW" sz="1200" dirty="0"/>
              <a:t>="</a:t>
            </a:r>
            <a:r>
              <a:rPr lang="en-US" altLang="zh-TW" sz="1200" dirty="0" err="1"/>
              <a:t>js</a:t>
            </a:r>
            <a:r>
              <a:rPr lang="en-US" altLang="zh-TW" sz="1200" dirty="0"/>
              <a:t>/jquery-3.6.0.min.js"&gt;&lt;/script&gt;</a:t>
            </a:r>
          </a:p>
          <a:p>
            <a:r>
              <a:rPr lang="en-US" altLang="zh-TW" sz="1200" dirty="0"/>
              <a:t>    &lt;script </a:t>
            </a:r>
            <a:r>
              <a:rPr lang="en-US" altLang="zh-TW" sz="1200" dirty="0" err="1"/>
              <a:t>src</a:t>
            </a:r>
            <a:r>
              <a:rPr lang="en-US" altLang="zh-TW" sz="1200" dirty="0"/>
              <a:t>="</a:t>
            </a:r>
            <a:r>
              <a:rPr lang="en-US" altLang="zh-TW" sz="1200" dirty="0" err="1"/>
              <a:t>js</a:t>
            </a:r>
            <a:r>
              <a:rPr lang="en-US" altLang="zh-TW" sz="1200" dirty="0"/>
              <a:t>/bootstrap.min.js"&gt;&lt;/script&gt;</a:t>
            </a:r>
          </a:p>
          <a:p>
            <a:r>
              <a:rPr lang="en-US" altLang="zh-TW" sz="1200" dirty="0"/>
              <a:t>    &lt;script </a:t>
            </a:r>
            <a:r>
              <a:rPr lang="en-US" altLang="zh-TW" sz="1200" dirty="0" err="1"/>
              <a:t>src</a:t>
            </a:r>
            <a:r>
              <a:rPr lang="en-US" altLang="zh-TW" sz="1200" dirty="0"/>
              <a:t>="</a:t>
            </a:r>
            <a:r>
              <a:rPr lang="en-US" altLang="zh-TW" sz="1200" dirty="0" err="1"/>
              <a:t>js</a:t>
            </a:r>
            <a:r>
              <a:rPr lang="en-US" altLang="zh-TW" sz="1200" dirty="0"/>
              <a:t>/popper.min.js"&gt;&lt;/script&gt;</a:t>
            </a:r>
          </a:p>
          <a:p>
            <a:r>
              <a:rPr lang="en-US" altLang="zh-TW" sz="1200" dirty="0"/>
              <a:t>    </a:t>
            </a:r>
          </a:p>
          <a:p>
            <a:r>
              <a:rPr lang="en-US" altLang="zh-TW" sz="1200" dirty="0"/>
              <a:t>   &lt;title&gt; </a:t>
            </a:r>
            <a:r>
              <a:rPr lang="zh-TW" altLang="en-US" sz="1200" dirty="0"/>
              <a:t>人生第一個 </a:t>
            </a:r>
            <a:r>
              <a:rPr lang="en-US" altLang="zh-TW" sz="1200" dirty="0"/>
              <a:t>bootstrap </a:t>
            </a:r>
            <a:r>
              <a:rPr lang="zh-TW" altLang="en-US" sz="1200" dirty="0"/>
              <a:t>網頁</a:t>
            </a:r>
            <a:r>
              <a:rPr lang="en-US" altLang="zh-TW" sz="1200" dirty="0"/>
              <a:t>&lt;/title&gt;</a:t>
            </a:r>
          </a:p>
          <a:p>
            <a:r>
              <a:rPr lang="en-US" altLang="zh-TW" sz="1200" dirty="0"/>
              <a:t>    &lt;style&gt; </a:t>
            </a:r>
          </a:p>
          <a:p>
            <a:r>
              <a:rPr lang="en-US" altLang="zh-TW" sz="1200" dirty="0"/>
              <a:t>       .</a:t>
            </a:r>
            <a:r>
              <a:rPr lang="en-US" altLang="zh-TW" sz="1200" dirty="0" err="1"/>
              <a:t>cssbutton</a:t>
            </a:r>
            <a:r>
              <a:rPr lang="en-US" altLang="zh-TW" sz="1200" dirty="0"/>
              <a:t> {</a:t>
            </a:r>
          </a:p>
          <a:p>
            <a:r>
              <a:rPr lang="en-US" altLang="zh-TW" sz="1200" dirty="0"/>
              <a:t>                background-color: #4CAF50; /* Green */</a:t>
            </a:r>
          </a:p>
          <a:p>
            <a:r>
              <a:rPr lang="en-US" altLang="zh-TW" sz="1200" dirty="0"/>
              <a:t>                border: none;</a:t>
            </a:r>
          </a:p>
          <a:p>
            <a:r>
              <a:rPr lang="en-US" altLang="zh-TW" sz="1200" dirty="0"/>
              <a:t>                color: white;</a:t>
            </a:r>
          </a:p>
          <a:p>
            <a:r>
              <a:rPr lang="en-US" altLang="zh-TW" sz="1200" dirty="0"/>
              <a:t>                padding: 15px 32px</a:t>
            </a:r>
            <a:r>
              <a:rPr lang="en-US" altLang="zh-TW" sz="1200" dirty="0" smtClean="0"/>
              <a:t>;</a:t>
            </a:r>
            <a:endParaRPr lang="en-US" altLang="zh-TW" sz="1200" dirty="0"/>
          </a:p>
          <a:p>
            <a:r>
              <a:rPr lang="en-US" altLang="zh-TW" sz="1200" dirty="0"/>
              <a:t>                text-align: center;</a:t>
            </a:r>
          </a:p>
          <a:p>
            <a:r>
              <a:rPr lang="en-US" altLang="zh-TW" sz="1200" dirty="0"/>
              <a:t>                text-decoration: none;</a:t>
            </a:r>
          </a:p>
          <a:p>
            <a:r>
              <a:rPr lang="en-US" altLang="zh-TW" sz="1200" dirty="0"/>
              <a:t>                display: inline-block;</a:t>
            </a:r>
          </a:p>
          <a:p>
            <a:r>
              <a:rPr lang="en-US" altLang="zh-TW" sz="1200" dirty="0"/>
              <a:t>                font-size: 16px;</a:t>
            </a:r>
          </a:p>
          <a:p>
            <a:r>
              <a:rPr lang="en-US" altLang="zh-TW" sz="1200" dirty="0"/>
              <a:t>                }</a:t>
            </a:r>
          </a:p>
          <a:p>
            <a:endParaRPr lang="en-US" altLang="zh-TW" dirty="0"/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&lt;/style&gt;</a:t>
            </a:r>
          </a:p>
          <a:p>
            <a:r>
              <a:rPr lang="en-US" altLang="zh-TW" dirty="0"/>
              <a:t>&lt;/head</a:t>
            </a:r>
            <a:r>
              <a:rPr lang="en-US" altLang="zh-TW" dirty="0" smtClean="0"/>
              <a:t>&gt;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5791200" y="10539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/>
              <a:t>&lt;body&gt;</a:t>
            </a:r>
          </a:p>
          <a:p>
            <a:r>
              <a:rPr lang="en-US" altLang="zh-TW" sz="1200" dirty="0"/>
              <a:t>    </a:t>
            </a:r>
          </a:p>
          <a:p>
            <a:r>
              <a:rPr lang="en-US" altLang="zh-TW" sz="1200" dirty="0"/>
              <a:t>    &lt;p&gt; &lt;button&gt; </a:t>
            </a:r>
            <a:r>
              <a:rPr lang="zh-TW" altLang="en-US" sz="1200" dirty="0"/>
              <a:t>自我介紹 </a:t>
            </a:r>
            <a:r>
              <a:rPr lang="en-US" altLang="zh-TW" sz="1200" dirty="0"/>
              <a:t>&lt;/button&gt;&lt;/p&gt;</a:t>
            </a:r>
          </a:p>
          <a:p>
            <a:r>
              <a:rPr lang="en-US" altLang="zh-TW" sz="1200" dirty="0"/>
              <a:t>    &lt;p&gt; &lt;button class="</a:t>
            </a:r>
            <a:r>
              <a:rPr lang="en-US" altLang="zh-TW" sz="1200" dirty="0" err="1"/>
              <a:t>cssbutton</a:t>
            </a:r>
            <a:r>
              <a:rPr lang="en-US" altLang="zh-TW" sz="1200" dirty="0"/>
              <a:t>"&gt; </a:t>
            </a:r>
            <a:r>
              <a:rPr lang="zh-TW" altLang="en-US" sz="1200" dirty="0"/>
              <a:t>自我介紹</a:t>
            </a:r>
            <a:r>
              <a:rPr lang="en-US" altLang="zh-TW" sz="1200" dirty="0"/>
              <a:t>(CSS</a:t>
            </a:r>
            <a:r>
              <a:rPr lang="zh-TW" altLang="en-US" sz="1200" dirty="0"/>
              <a:t>很吃個人美感</a:t>
            </a:r>
            <a:r>
              <a:rPr lang="en-US" altLang="zh-TW" sz="1200" dirty="0"/>
              <a:t>) &lt;/button&gt;&lt;/p&gt;</a:t>
            </a:r>
          </a:p>
          <a:p>
            <a:r>
              <a:rPr lang="en-US" altLang="zh-TW" sz="1200" dirty="0"/>
              <a:t>    &lt;p&gt; &lt;button type="button" class="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"&gt; </a:t>
            </a:r>
            <a:r>
              <a:rPr lang="zh-TW" altLang="en-US" sz="1200" dirty="0"/>
              <a:t>套用</a:t>
            </a:r>
            <a:r>
              <a:rPr lang="en-US" altLang="zh-TW" sz="1200" dirty="0"/>
              <a:t>BS</a:t>
            </a:r>
            <a:r>
              <a:rPr lang="zh-TW" altLang="en-US" sz="1200" dirty="0"/>
              <a:t>基本格式 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 &lt;/button&gt;&lt;/p&gt;</a:t>
            </a:r>
          </a:p>
          <a:p>
            <a:r>
              <a:rPr lang="en-US" altLang="zh-TW" sz="1200" dirty="0"/>
              <a:t>    &lt;p&gt; &lt;button type="button" class="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 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-primary"&gt; </a:t>
            </a:r>
            <a:r>
              <a:rPr lang="zh-TW" altLang="en-US" sz="1200" dirty="0"/>
              <a:t>套用</a:t>
            </a:r>
            <a:r>
              <a:rPr lang="en-US" altLang="zh-TW" sz="1200" dirty="0" err="1"/>
              <a:t>btn</a:t>
            </a:r>
            <a:r>
              <a:rPr lang="zh-TW" altLang="en-US" sz="1200" dirty="0"/>
              <a:t>下的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-primary</a:t>
            </a:r>
            <a:r>
              <a:rPr lang="zh-TW" altLang="en-US" sz="1200" dirty="0"/>
              <a:t>格式</a:t>
            </a:r>
            <a:r>
              <a:rPr lang="en-US" altLang="zh-TW" sz="1200" dirty="0"/>
              <a:t>(</a:t>
            </a:r>
            <a:r>
              <a:rPr lang="zh-TW" altLang="en-US" sz="1200" dirty="0"/>
              <a:t>視覺效果</a:t>
            </a:r>
            <a:r>
              <a:rPr lang="en-US" altLang="zh-TW" sz="1200" dirty="0"/>
              <a:t>) &lt;/button&gt; &lt;/p&gt;</a:t>
            </a:r>
          </a:p>
          <a:p>
            <a:r>
              <a:rPr lang="en-US" altLang="zh-TW" sz="1200" dirty="0"/>
              <a:t>    &lt;p&gt; &lt;button type="button" class="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 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-success"&gt; </a:t>
            </a:r>
            <a:r>
              <a:rPr lang="zh-TW" altLang="en-US" sz="1200" dirty="0"/>
              <a:t>套用</a:t>
            </a:r>
            <a:r>
              <a:rPr lang="en-US" altLang="zh-TW" sz="1200" dirty="0" err="1"/>
              <a:t>btn</a:t>
            </a:r>
            <a:r>
              <a:rPr lang="zh-TW" altLang="en-US" sz="1200" dirty="0"/>
              <a:t>下的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-success</a:t>
            </a:r>
            <a:r>
              <a:rPr lang="zh-TW" altLang="en-US" sz="1200" dirty="0"/>
              <a:t>格式</a:t>
            </a:r>
            <a:r>
              <a:rPr lang="en-US" altLang="zh-TW" sz="1200" dirty="0"/>
              <a:t>(</a:t>
            </a:r>
            <a:r>
              <a:rPr lang="zh-TW" altLang="en-US" sz="1200" dirty="0"/>
              <a:t>表示成功的動作</a:t>
            </a:r>
            <a:r>
              <a:rPr lang="en-US" altLang="zh-TW" sz="1200" dirty="0"/>
              <a:t>) &lt;/button&gt; &lt;/p&gt;</a:t>
            </a:r>
          </a:p>
          <a:p>
            <a:r>
              <a:rPr lang="en-US" altLang="zh-TW" sz="1200" dirty="0"/>
              <a:t>    &lt;p&gt; &lt;button type="button" class="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 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-warning"&gt; </a:t>
            </a:r>
            <a:r>
              <a:rPr lang="zh-TW" altLang="en-US" sz="1200" dirty="0"/>
              <a:t>套用</a:t>
            </a:r>
            <a:r>
              <a:rPr lang="en-US" altLang="zh-TW" sz="1200" dirty="0" err="1"/>
              <a:t>btn</a:t>
            </a:r>
            <a:r>
              <a:rPr lang="zh-TW" altLang="en-US" sz="1200" dirty="0"/>
              <a:t>下的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-warning</a:t>
            </a:r>
            <a:r>
              <a:rPr lang="zh-TW" altLang="en-US" sz="1200" dirty="0"/>
              <a:t>格式</a:t>
            </a:r>
            <a:r>
              <a:rPr lang="en-US" altLang="zh-TW" sz="1200" dirty="0"/>
              <a:t>(</a:t>
            </a:r>
            <a:r>
              <a:rPr lang="zh-TW" altLang="en-US" sz="1200" dirty="0"/>
              <a:t>表示需要謹慎操作的按鈕</a:t>
            </a:r>
            <a:r>
              <a:rPr lang="en-US" altLang="zh-TW" sz="1200" dirty="0"/>
              <a:t>) &lt;/button&gt; &lt;/p&gt;</a:t>
            </a:r>
          </a:p>
          <a:p>
            <a:r>
              <a:rPr lang="en-US" altLang="zh-TW" sz="1200" dirty="0"/>
              <a:t>    &lt;p&gt; &lt;button type="button" class="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 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-danger"&gt; </a:t>
            </a:r>
            <a:r>
              <a:rPr lang="zh-TW" altLang="en-US" sz="1200" dirty="0"/>
              <a:t>套用</a:t>
            </a:r>
            <a:r>
              <a:rPr lang="en-US" altLang="zh-TW" sz="1200" dirty="0" err="1"/>
              <a:t>btn</a:t>
            </a:r>
            <a:r>
              <a:rPr lang="zh-TW" altLang="en-US" sz="1200" dirty="0"/>
              <a:t>下的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-danger</a:t>
            </a:r>
            <a:r>
              <a:rPr lang="zh-TW" altLang="en-US" sz="1200" dirty="0"/>
              <a:t>格式</a:t>
            </a:r>
            <a:r>
              <a:rPr lang="en-US" altLang="zh-TW" sz="1200" dirty="0"/>
              <a:t>(</a:t>
            </a:r>
            <a:r>
              <a:rPr lang="zh-TW" altLang="en-US" sz="1200" dirty="0"/>
              <a:t>表示一個危險動作的按鈕操作</a:t>
            </a:r>
            <a:r>
              <a:rPr lang="en-US" altLang="zh-TW" sz="1200" dirty="0"/>
              <a:t>) &lt;/button&gt; &lt;/p&gt;</a:t>
            </a:r>
          </a:p>
          <a:p>
            <a:r>
              <a:rPr lang="en-US" altLang="zh-TW" sz="1200" dirty="0"/>
              <a:t>    &lt;p&gt; &lt;button type="button" class="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 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-link"&gt; </a:t>
            </a:r>
            <a:r>
              <a:rPr lang="zh-TW" altLang="en-US" sz="1200" dirty="0"/>
              <a:t>套用</a:t>
            </a:r>
            <a:r>
              <a:rPr lang="en-US" altLang="zh-TW" sz="1200" dirty="0" err="1"/>
              <a:t>btn</a:t>
            </a:r>
            <a:r>
              <a:rPr lang="zh-TW" altLang="en-US" sz="1200" dirty="0"/>
              <a:t>下的</a:t>
            </a:r>
            <a:r>
              <a:rPr lang="en-US" altLang="zh-TW" sz="1200" dirty="0" err="1"/>
              <a:t>btn</a:t>
            </a:r>
            <a:r>
              <a:rPr lang="en-US" altLang="zh-TW" sz="1200" dirty="0"/>
              <a:t>-link</a:t>
            </a:r>
            <a:r>
              <a:rPr lang="zh-TW" altLang="en-US" sz="1200" dirty="0"/>
              <a:t>格式</a:t>
            </a:r>
            <a:r>
              <a:rPr lang="en-US" altLang="zh-TW" sz="1200" dirty="0"/>
              <a:t>(</a:t>
            </a:r>
            <a:r>
              <a:rPr lang="zh-TW" altLang="en-US" sz="1200" dirty="0"/>
              <a:t>讓按鈕看起來像個鏈接</a:t>
            </a:r>
            <a:r>
              <a:rPr lang="en-US" altLang="zh-TW" sz="1200" dirty="0"/>
              <a:t>) &lt;/button&gt; &lt;/p&gt;</a:t>
            </a:r>
          </a:p>
          <a:p>
            <a:r>
              <a:rPr lang="en-US" altLang="zh-TW" sz="1200" dirty="0"/>
              <a:t>    </a:t>
            </a:r>
          </a:p>
          <a:p>
            <a:r>
              <a:rPr lang="en-US" altLang="zh-TW" sz="1200" dirty="0"/>
              <a:t>&lt;/body&gt;</a:t>
            </a:r>
          </a:p>
          <a:p>
            <a:r>
              <a:rPr lang="en-US" altLang="zh-TW" sz="1200" dirty="0"/>
              <a:t>&lt;/html&gt;</a:t>
            </a:r>
            <a:endParaRPr lang="zh-TW" altLang="en-US" sz="1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434030" y="3536950"/>
            <a:ext cx="7453170" cy="31393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花了一些時間，終於套完樣式，發現一點都不難呀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套用 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bootstrap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裡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type 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樣式為 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button</a:t>
            </a:r>
          </a:p>
          <a:p>
            <a:pPr marL="342900" indent="-342900"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指定 要哪一種 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最基礎的</a:t>
            </a:r>
            <a:r>
              <a:rPr lang="en-US" altLang="zh-TW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btn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還是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在基礎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 再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加 額外效果 變成複合式效果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但現在的你，一定覺得不好用，為什麼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因為根本不知道有什麼樣式可以選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就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像你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去麥當勞，在不知道的菜單情況下，怎麼點餐呢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所以即便麥當勞有提供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號餐可以快選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你也不知道該點幾號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餐，才能符合你的需求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80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960120" y="1814627"/>
            <a:ext cx="10515600" cy="123444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dirty="0" smtClean="0"/>
              <a:t>所以建議大家，善用查詢功能</a:t>
            </a:r>
            <a:endParaRPr lang="en-US" altLang="zh-TW" dirty="0" smtClean="0"/>
          </a:p>
          <a:p>
            <a:pPr marL="0" indent="0" algn="ctr">
              <a:buNone/>
            </a:pPr>
            <a:r>
              <a:rPr lang="zh-TW" altLang="en-US" dirty="0" smtClean="0"/>
              <a:t>多用幾次就會記得了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89710" y="3274814"/>
            <a:ext cx="633955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2"/>
              </a:rPr>
              <a:t>https://www.w3schools.com/bootstrap</a:t>
            </a:r>
            <a:r>
              <a:rPr lang="zh-TW" altLang="en-US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>
                <a:hlinkClick r:id="rId3"/>
              </a:rPr>
              <a:t>https://bootstrap.hexschool.com/docs/4.2/components/buttons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5810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</a:t>
            </a:r>
            <a:r>
              <a:rPr lang="en-US" altLang="zh-TW" dirty="0" smtClean="0"/>
              <a:t>system</a:t>
            </a:r>
            <a:r>
              <a:rPr lang="zh-TW" altLang="en-US" dirty="0" smtClean="0"/>
              <a:t> 網格系統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Bootstrap </a:t>
            </a:r>
            <a:r>
              <a:rPr lang="zh-TW" altLang="en-US" dirty="0" smtClean="0"/>
              <a:t>的網格系統對於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排版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而言，是一個非常方便的方法，頁面被分割成不同的區塊，對於物件</a:t>
            </a:r>
            <a:r>
              <a:rPr lang="en-US" altLang="zh-TW" dirty="0" smtClean="0"/>
              <a:t>(</a:t>
            </a:r>
            <a:r>
              <a:rPr lang="zh-TW" altLang="en-US" dirty="0" smtClean="0"/>
              <a:t>畫面</a:t>
            </a:r>
            <a:r>
              <a:rPr lang="en-US" altLang="zh-TW" dirty="0" smtClean="0"/>
              <a:t>)</a:t>
            </a:r>
            <a:r>
              <a:rPr lang="zh-TW" altLang="en-US" dirty="0" smtClean="0"/>
              <a:t>而言，可以在不同載具、不同解析度下被正常</a:t>
            </a:r>
            <a:r>
              <a:rPr lang="en-US" altLang="zh-TW" dirty="0" smtClean="0"/>
              <a:t>(</a:t>
            </a:r>
            <a:r>
              <a:rPr lang="zh-TW" altLang="en-US" dirty="0" smtClean="0"/>
              <a:t>正確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的呈現。</a:t>
            </a:r>
            <a:endParaRPr lang="en-US" altLang="zh-TW" dirty="0" smtClean="0"/>
          </a:p>
          <a:p>
            <a:r>
              <a:rPr lang="zh-TW" altLang="en-US" dirty="0"/>
              <a:t>核心概念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/>
              <a:t>網</a:t>
            </a:r>
            <a:r>
              <a:rPr lang="zh-TW" altLang="en-US" dirty="0" smtClean="0"/>
              <a:t>格系統是由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列</a:t>
            </a:r>
            <a:r>
              <a:rPr lang="en-US" altLang="zh-TW" dirty="0" smtClean="0"/>
              <a:t>”(ROW)</a:t>
            </a:r>
            <a:r>
              <a:rPr lang="zh-TW" altLang="en-US" dirty="0" smtClean="0"/>
              <a:t>搭配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欄</a:t>
            </a:r>
            <a:r>
              <a:rPr lang="en-US" altLang="zh-TW" dirty="0" smtClean="0"/>
              <a:t>)”(Column)</a:t>
            </a:r>
            <a:r>
              <a:rPr lang="zh-TW" altLang="en-US" dirty="0" smtClean="0"/>
              <a:t>來建立的頁面架構，在將要呈現的內容</a:t>
            </a:r>
            <a:r>
              <a:rPr lang="en-US" altLang="zh-TW" dirty="0" smtClean="0"/>
              <a:t>(</a:t>
            </a:r>
            <a:r>
              <a:rPr lang="zh-TW" altLang="en-US" dirty="0" smtClean="0"/>
              <a:t>物件</a:t>
            </a:r>
            <a:r>
              <a:rPr lang="en-US" altLang="zh-TW" dirty="0" smtClean="0"/>
              <a:t>)</a:t>
            </a:r>
            <a:r>
              <a:rPr lang="zh-TW" altLang="en-US" dirty="0" smtClean="0"/>
              <a:t>放入各個已經切好的區塊中。</a:t>
            </a:r>
            <a:endParaRPr lang="en-US" altLang="zh-TW" dirty="0" smtClean="0"/>
          </a:p>
          <a:p>
            <a:r>
              <a:rPr lang="zh-TW" altLang="en-US" dirty="0"/>
              <a:t>建立的</a:t>
            </a:r>
            <a:r>
              <a:rPr lang="zh-TW" altLang="en-US" dirty="0" smtClean="0"/>
              <a:t>規則：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.c</a:t>
            </a:r>
            <a:r>
              <a:rPr lang="en-US" altLang="zh-TW" dirty="0" smtClean="0"/>
              <a:t>ontainer (</a:t>
            </a:r>
            <a:r>
              <a:rPr lang="zh-TW" altLang="en-US" dirty="0" smtClean="0"/>
              <a:t>用來固定寬度</a:t>
            </a:r>
            <a:r>
              <a:rPr lang="en-US" altLang="zh-TW" dirty="0" smtClean="0"/>
              <a:t>)&gt; .row(</a:t>
            </a:r>
            <a:r>
              <a:rPr lang="zh-TW" altLang="en-US" dirty="0" smtClean="0"/>
              <a:t>切水平方向，用來框住</a:t>
            </a:r>
            <a:r>
              <a:rPr lang="en-US" altLang="zh-TW" dirty="0" smtClean="0"/>
              <a:t>column)&gt; .col(</a:t>
            </a:r>
            <a:r>
              <a:rPr lang="zh-TW" altLang="en-US" dirty="0" smtClean="0"/>
              <a:t>設定要拿幾行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欄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1270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欄、</a:t>
            </a:r>
            <a:r>
              <a:rPr lang="en-US" altLang="zh-TW" dirty="0" smtClean="0"/>
              <a:t>column)</a:t>
            </a:r>
            <a:r>
              <a:rPr lang="zh-TW" altLang="en-US" dirty="0" smtClean="0"/>
              <a:t>的區分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Media Queries </a:t>
            </a:r>
            <a:r>
              <a:rPr lang="zh-TW" altLang="en-US" b="1" dirty="0"/>
              <a:t>的分段點</a:t>
            </a:r>
          </a:p>
          <a:p>
            <a:pPr lvl="1"/>
            <a:r>
              <a:rPr lang="en-US" altLang="zh-TW" dirty="0"/>
              <a:t>Mobile – </a:t>
            </a:r>
            <a:r>
              <a:rPr lang="en-US" altLang="zh-TW" dirty="0" err="1"/>
              <a:t>xs</a:t>
            </a:r>
            <a:r>
              <a:rPr lang="zh-TW" altLang="en-US" dirty="0"/>
              <a:t>（ </a:t>
            </a:r>
            <a:r>
              <a:rPr lang="en-US" altLang="zh-TW" dirty="0"/>
              <a:t>&lt; 768px </a:t>
            </a:r>
            <a:r>
              <a:rPr lang="zh-TW" altLang="en-US" dirty="0"/>
              <a:t>）</a:t>
            </a:r>
          </a:p>
          <a:p>
            <a:pPr lvl="1"/>
            <a:r>
              <a:rPr lang="en-US" altLang="zh-TW" dirty="0"/>
              <a:t>Tablet – </a:t>
            </a:r>
            <a:r>
              <a:rPr lang="en-US" altLang="zh-TW" dirty="0" err="1"/>
              <a:t>sm</a:t>
            </a:r>
            <a:r>
              <a:rPr lang="zh-TW" altLang="en-US" dirty="0"/>
              <a:t>（ </a:t>
            </a:r>
            <a:r>
              <a:rPr lang="en-US" altLang="zh-TW" dirty="0"/>
              <a:t>768~991px </a:t>
            </a:r>
            <a:r>
              <a:rPr lang="zh-TW" altLang="en-US" dirty="0"/>
              <a:t>）</a:t>
            </a:r>
          </a:p>
          <a:p>
            <a:pPr lvl="1"/>
            <a:r>
              <a:rPr lang="en-US" altLang="zh-TW" dirty="0"/>
              <a:t>Desktop – md</a:t>
            </a:r>
            <a:r>
              <a:rPr lang="zh-TW" altLang="en-US" dirty="0"/>
              <a:t>（ </a:t>
            </a:r>
            <a:r>
              <a:rPr lang="en-US" altLang="zh-TW" dirty="0"/>
              <a:t>992~1200px </a:t>
            </a:r>
            <a:r>
              <a:rPr lang="zh-TW" altLang="en-US" dirty="0"/>
              <a:t>）</a:t>
            </a:r>
          </a:p>
          <a:p>
            <a:pPr lvl="1"/>
            <a:r>
              <a:rPr lang="en-US" altLang="zh-TW" dirty="0"/>
              <a:t>Large Desktop - </a:t>
            </a:r>
            <a:r>
              <a:rPr lang="en-US" altLang="zh-TW" dirty="0" err="1"/>
              <a:t>lg</a:t>
            </a:r>
            <a:r>
              <a:rPr lang="zh-TW" altLang="en-US" dirty="0"/>
              <a:t>（ </a:t>
            </a:r>
            <a:r>
              <a:rPr lang="en-US" altLang="zh-TW" dirty="0"/>
              <a:t>&gt;= 1200px 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b="1" dirty="0" smtClean="0"/>
              <a:t>設定選項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範例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：</a:t>
            </a:r>
            <a:endParaRPr lang="zh-TW" altLang="en-US" b="1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71" y="4437279"/>
            <a:ext cx="7620000" cy="20669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683138" y="2669787"/>
            <a:ext cx="340048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一行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被分成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欄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.col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沒有特別設定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的情況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都是全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8686800" y="3536950"/>
            <a:ext cx="391886" cy="76539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113148" y="180459"/>
            <a:ext cx="3931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官方範例</a:t>
            </a:r>
            <a:r>
              <a:rPr lang="zh-TW" altLang="en-US" dirty="0" smtClean="0"/>
              <a:t>說明</a:t>
            </a:r>
            <a:r>
              <a:rPr lang="en-US" altLang="zh-TW" dirty="0" smtClean="0"/>
              <a:t>(</a:t>
            </a:r>
            <a:r>
              <a:rPr lang="zh-TW" altLang="en-US" dirty="0" smtClean="0"/>
              <a:t>英文版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https</a:t>
            </a:r>
            <a:r>
              <a:rPr lang="zh-TW" altLang="en-US" dirty="0"/>
              <a:t>://getbootstrap.com/docs/3.4/css/</a:t>
            </a:r>
          </a:p>
        </p:txBody>
      </p:sp>
    </p:spTree>
    <p:extLst>
      <p:ext uri="{BB962C8B-B14F-4D97-AF65-F5344CB8AC3E}">
        <p14:creationId xmlns:p14="http://schemas.microsoft.com/office/powerpoint/2010/main" val="1797839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Offsetting Columns</a:t>
            </a:r>
            <a:br>
              <a:rPr lang="en-US" altLang="zh-TW" b="1" dirty="0"/>
            </a:br>
            <a:r>
              <a:rPr lang="zh-TW" altLang="en-US" b="1" dirty="0" smtClean="0"/>
              <a:t>只想取中間欄位的時候用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 </a:t>
            </a:r>
            <a:r>
              <a:rPr lang="en-US" altLang="zh-TW" dirty="0"/>
              <a:t>Column </a:t>
            </a:r>
            <a:r>
              <a:rPr lang="zh-TW" altLang="en-US" dirty="0"/>
              <a:t>向右移，意即向左填補空格。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17" y="3078742"/>
            <a:ext cx="7620000" cy="20669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4538" y="2651760"/>
            <a:ext cx="3814354" cy="10580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681027" y="2680585"/>
            <a:ext cx="38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&lt;div class=“</a:t>
            </a:r>
            <a:r>
              <a:rPr lang="en-US" altLang="zh-TW" b="1" dirty="0" smtClean="0"/>
              <a:t>col-md-6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col-md-offset-3</a:t>
            </a:r>
            <a:r>
              <a:rPr lang="en-US" altLang="zh-TW" dirty="0" smtClean="0"/>
              <a:t>”&gt;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621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Nesting Columns</a:t>
            </a:r>
            <a:br>
              <a:rPr lang="en-US" altLang="zh-TW" b="1" dirty="0"/>
            </a:br>
            <a:r>
              <a:rPr lang="zh-TW" altLang="en-US" b="1" dirty="0" smtClean="0"/>
              <a:t>槽狀式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76" y="4126112"/>
            <a:ext cx="6305550" cy="990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52" y="1173679"/>
            <a:ext cx="7620000" cy="2066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27576" y="3564494"/>
            <a:ext cx="1789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Nesting Columns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61116" y="88157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/>
              <a:t>每一列都是獨立的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01043" y="3244334"/>
            <a:ext cx="1789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Nesting Columns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760903" y="5196126"/>
            <a:ext cx="604847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拿了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9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格後，在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9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格的範圍內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再分成兩個部分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區塊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，分別是在</a:t>
            </a:r>
            <a:r>
              <a:rPr lang="zh-TW" altLang="en-US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手機板各拿</a:t>
            </a:r>
            <a:r>
              <a:rPr lang="en-US" altLang="zh-TW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8:4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，在</a:t>
            </a:r>
            <a:r>
              <a:rPr lang="zh-TW" altLang="en-US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平板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以上</a:t>
            </a:r>
            <a:r>
              <a:rPr lang="zh-TW" altLang="en-US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各拿</a:t>
            </a:r>
            <a:r>
              <a:rPr lang="en-US" altLang="zh-TW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6:6</a:t>
            </a:r>
          </a:p>
        </p:txBody>
      </p:sp>
      <p:sp>
        <p:nvSpPr>
          <p:cNvPr id="10" name="矩形 9"/>
          <p:cNvSpPr/>
          <p:nvPr/>
        </p:nvSpPr>
        <p:spPr>
          <a:xfrm>
            <a:off x="7809378" y="3176756"/>
            <a:ext cx="3448072" cy="36933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&lt;div class="row"&gt;</a:t>
            </a:r>
          </a:p>
          <a:p>
            <a:r>
              <a:rPr lang="en-US" altLang="zh-TW" dirty="0"/>
              <a:t>  &lt;div class="col-sm-9"&gt;</a:t>
            </a:r>
          </a:p>
          <a:p>
            <a:r>
              <a:rPr lang="en-US" altLang="zh-TW" dirty="0"/>
              <a:t>    Level 1: .col-sm-9</a:t>
            </a:r>
          </a:p>
          <a:p>
            <a:r>
              <a:rPr lang="en-US" altLang="zh-TW" dirty="0"/>
              <a:t>    &lt;div class="row"&gt;</a:t>
            </a:r>
          </a:p>
          <a:p>
            <a:r>
              <a:rPr lang="en-US" altLang="zh-TW" dirty="0"/>
              <a:t>      &lt;div class="col-xs-8 col-sm-6"&gt;</a:t>
            </a:r>
          </a:p>
          <a:p>
            <a:r>
              <a:rPr lang="en-US" altLang="zh-TW" dirty="0"/>
              <a:t>        Level 2: .col-xs-8 .col-sm-6</a:t>
            </a:r>
          </a:p>
          <a:p>
            <a:r>
              <a:rPr lang="en-US" altLang="zh-TW" dirty="0"/>
              <a:t>      &lt;/div&gt;</a:t>
            </a:r>
          </a:p>
          <a:p>
            <a:r>
              <a:rPr lang="en-US" altLang="zh-TW" dirty="0"/>
              <a:t>      &lt;div class="col-xs-4 col-sm-6"&gt;</a:t>
            </a:r>
          </a:p>
          <a:p>
            <a:r>
              <a:rPr lang="en-US" altLang="zh-TW" dirty="0"/>
              <a:t>        Level 2: .col-xs-4 .col-sm-6</a:t>
            </a:r>
          </a:p>
          <a:p>
            <a:r>
              <a:rPr lang="en-US" altLang="zh-TW" dirty="0"/>
              <a:t>      &lt;/div&gt;</a:t>
            </a:r>
          </a:p>
          <a:p>
            <a:r>
              <a:rPr lang="en-US" altLang="zh-TW" dirty="0"/>
              <a:t>    &lt;/div&gt;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&lt;/div&gt;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0350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元件介紹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0" y="1690688"/>
            <a:ext cx="4566403" cy="4351338"/>
          </a:xfrm>
        </p:spPr>
      </p:pic>
      <p:sp>
        <p:nvSpPr>
          <p:cNvPr id="5" name="矩形 4"/>
          <p:cNvSpPr/>
          <p:nvPr/>
        </p:nvSpPr>
        <p:spPr>
          <a:xfrm>
            <a:off x="338203" y="4860099"/>
            <a:ext cx="826718" cy="3632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977718" y="351860"/>
            <a:ext cx="7214282" cy="13388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/>
              <a:t>特別注意：</a:t>
            </a: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/>
              <a:t>不同版本</a:t>
            </a:r>
            <a:r>
              <a:rPr lang="zh-TW" altLang="en-US" b="1" dirty="0" smtClean="0"/>
              <a:t>的</a:t>
            </a:r>
            <a:r>
              <a:rPr lang="en-US" altLang="zh-TW" b="1" dirty="0" smtClean="0"/>
              <a:t>Bootstrap</a:t>
            </a:r>
            <a:r>
              <a:rPr lang="zh-TW" altLang="en-US" b="1" dirty="0" smtClean="0"/>
              <a:t>有不同的元件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總類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可以使用</a:t>
            </a: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但要注意</a:t>
            </a:r>
            <a:r>
              <a:rPr lang="zh-TW" altLang="en-US" b="1" dirty="0"/>
              <a:t>，雖然都叫</a:t>
            </a:r>
            <a:r>
              <a:rPr lang="en-US" altLang="zh-TW" b="1" dirty="0" smtClean="0"/>
              <a:t>button</a:t>
            </a:r>
            <a:r>
              <a:rPr lang="zh-TW" altLang="en-US" b="1" dirty="0" smtClean="0"/>
              <a:t>，但類別</a:t>
            </a:r>
            <a:r>
              <a:rPr lang="en-US" altLang="zh-TW" b="1" dirty="0" smtClean="0"/>
              <a:t>class</a:t>
            </a:r>
            <a:r>
              <a:rPr lang="zh-TW" altLang="en-US" b="1" dirty="0" smtClean="0"/>
              <a:t>名稱跟效果不一定相同。</a:t>
            </a:r>
            <a:endParaRPr lang="en-US" altLang="zh-TW" b="1" dirty="0" smtClean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9" y="1703953"/>
            <a:ext cx="1962414" cy="5171705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13" y="2722557"/>
            <a:ext cx="2225233" cy="181371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76907" y="4606183"/>
            <a:ext cx="2936644" cy="5078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/>
              <a:t>Bootstrap 4 </a:t>
            </a:r>
            <a:r>
              <a:rPr lang="zh-TW" altLang="en-US" b="1" dirty="0" smtClean="0"/>
              <a:t>專屬的元件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805382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按鈕 </a:t>
            </a:r>
            <a:r>
              <a:rPr lang="en-US" altLang="zh-TW" dirty="0"/>
              <a:t>(Buttons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59901" y="3449578"/>
            <a:ext cx="78621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-primary"&gt;Primary&lt;/button&gt;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-secondary"&gt;Secondary&lt;/button&gt;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-success"&gt;Success&lt;/button&gt;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-danger"&gt;Danger&lt;/button&gt;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-warning"&gt;Warning&lt;/button&gt;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-info"&gt;Info&lt;/button&gt;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-light"&gt;Light&lt;/button&gt;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-dark"&gt;Dark&lt;/button&gt;</a:t>
            </a:r>
          </a:p>
          <a:p>
            <a:endParaRPr lang="en-US" altLang="zh-TW" dirty="0"/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-link"&gt;Link&lt;/button&gt;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01" y="1825625"/>
            <a:ext cx="8296453" cy="130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91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按鈕標籤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.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zh-TW" altLang="en-US" dirty="0"/>
              <a:t>是設計為 </a:t>
            </a:r>
            <a:r>
              <a:rPr lang="en-US" altLang="zh-TW" dirty="0"/>
              <a:t>&lt;button&gt; </a:t>
            </a:r>
            <a:r>
              <a:rPr lang="zh-TW" altLang="en-US" dirty="0"/>
              <a:t>元素一起使用。 但是，您也可以在 </a:t>
            </a:r>
            <a:r>
              <a:rPr lang="en-US" altLang="zh-TW" dirty="0"/>
              <a:t>&lt;a&gt; </a:t>
            </a:r>
            <a:r>
              <a:rPr lang="zh-TW" altLang="en-US" dirty="0"/>
              <a:t>或 </a:t>
            </a:r>
            <a:r>
              <a:rPr lang="en-US" altLang="zh-TW" dirty="0"/>
              <a:t>&lt;input&gt; </a:t>
            </a:r>
            <a:r>
              <a:rPr lang="zh-TW" altLang="en-US" dirty="0"/>
              <a:t>元素上使用這些 </a:t>
            </a:r>
            <a:r>
              <a:rPr lang="en-US" altLang="zh-TW" dirty="0"/>
              <a:t>Class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72271" y="4145639"/>
            <a:ext cx="83005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&lt;a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-primary" </a:t>
            </a:r>
            <a:r>
              <a:rPr lang="en-US" altLang="zh-TW" dirty="0" err="1"/>
              <a:t>href</a:t>
            </a:r>
            <a:r>
              <a:rPr lang="en-US" altLang="zh-TW" dirty="0"/>
              <a:t>="#" role="button"&gt;Link&lt;/a&gt;</a:t>
            </a:r>
          </a:p>
          <a:p>
            <a:r>
              <a:rPr lang="en-US" altLang="zh-TW" dirty="0"/>
              <a:t>&lt;button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-primary" type="submit"&gt;Button&lt;/button&gt;</a:t>
            </a:r>
          </a:p>
          <a:p>
            <a:r>
              <a:rPr lang="en-US" altLang="zh-TW" dirty="0"/>
              <a:t>&lt;input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-primary" type="button" value="Input"&gt;</a:t>
            </a:r>
          </a:p>
          <a:p>
            <a:r>
              <a:rPr lang="en-US" altLang="zh-TW" dirty="0"/>
              <a:t>&lt;input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-primary" type="submit" value="Submit"&gt;</a:t>
            </a:r>
          </a:p>
          <a:p>
            <a:r>
              <a:rPr lang="en-US" altLang="zh-TW" dirty="0"/>
              <a:t>&lt;input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-primary" type="reset" value="Reset"&gt;</a:t>
            </a:r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71" y="3092831"/>
            <a:ext cx="5414442" cy="1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r>
              <a:rPr lang="zh-TW" altLang="en-US" dirty="0"/>
              <a:t>響應式網頁設計的概念與</a:t>
            </a:r>
            <a:r>
              <a:rPr lang="zh-TW" altLang="en-US" dirty="0" smtClean="0"/>
              <a:t>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buNone/>
            </a:pPr>
            <a:r>
              <a:rPr lang="fr-FR" altLang="zh-TW" dirty="0">
                <a:solidFill>
                  <a:srgbClr val="FF0000"/>
                </a:solidFill>
              </a:rPr>
              <a:t>RWD</a:t>
            </a:r>
            <a:r>
              <a:rPr lang="zh-TW" altLang="zh-TW" dirty="0">
                <a:solidFill>
                  <a:srgbClr val="FF0000"/>
                </a:solidFill>
              </a:rPr>
              <a:t>設計概念圍繞著三項技術原理如下說明：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altLang="zh-TW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zh-TW" altLang="zh-TW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流動式網格佈局</a:t>
            </a:r>
            <a:r>
              <a:rPr lang="fr-FR" altLang="zh-TW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(Fluid Grids)</a:t>
            </a:r>
            <a:endParaRPr lang="zh-TW" altLang="zh-TW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zh-TW" dirty="0"/>
              <a:t>流動式網格佈局是將網頁元素中原有</a:t>
            </a:r>
            <a:r>
              <a:rPr lang="zh-TW" altLang="zh-TW" u="sng" dirty="0">
                <a:solidFill>
                  <a:srgbClr val="FF0000"/>
                </a:solidFill>
              </a:rPr>
              <a:t>固定</a:t>
            </a:r>
            <a:r>
              <a:rPr lang="fr-FR" altLang="zh-TW" u="sng" dirty="0">
                <a:solidFill>
                  <a:srgbClr val="FF0000"/>
                </a:solidFill>
              </a:rPr>
              <a:t>(Fixed)</a:t>
            </a:r>
            <a:r>
              <a:rPr lang="zh-TW" altLang="zh-TW" u="sng" dirty="0">
                <a:solidFill>
                  <a:srgbClr val="FF0000"/>
                </a:solidFill>
              </a:rPr>
              <a:t>的方格</a:t>
            </a:r>
            <a:r>
              <a:rPr lang="fr-FR" altLang="zh-TW" u="sng" dirty="0">
                <a:solidFill>
                  <a:srgbClr val="FF0000"/>
                </a:solidFill>
              </a:rPr>
              <a:t>(Grid)</a:t>
            </a:r>
            <a:r>
              <a:rPr lang="zh-TW" altLang="zh-TW" u="sng" dirty="0">
                <a:solidFill>
                  <a:srgbClr val="FF0000"/>
                </a:solidFill>
              </a:rPr>
              <a:t>配置佈局</a:t>
            </a:r>
            <a:r>
              <a:rPr lang="zh-TW" altLang="zh-TW" dirty="0"/>
              <a:t>，改為</a:t>
            </a:r>
            <a:r>
              <a:rPr lang="zh-TW" altLang="zh-TW" u="sng" dirty="0">
                <a:solidFill>
                  <a:srgbClr val="FF0000"/>
                </a:solidFill>
              </a:rPr>
              <a:t>浮動的型態設計</a:t>
            </a:r>
            <a:r>
              <a:rPr lang="zh-TW" altLang="zh-TW" dirty="0"/>
              <a:t>，即是將傳統以圖元為</a:t>
            </a:r>
            <a:r>
              <a:rPr lang="zh-TW" altLang="zh-TW" u="sng" dirty="0"/>
              <a:t>單位的設計</a:t>
            </a:r>
            <a:r>
              <a:rPr lang="fr-FR" altLang="zh-TW" u="sng" dirty="0"/>
              <a:t>(N px)</a:t>
            </a:r>
            <a:r>
              <a:rPr lang="zh-TW" altLang="zh-TW" dirty="0"/>
              <a:t>，改為</a:t>
            </a:r>
            <a:r>
              <a:rPr lang="zh-TW" altLang="zh-TW" u="sng" dirty="0"/>
              <a:t>百分比或混和百分比為單位的設計</a:t>
            </a:r>
            <a:r>
              <a:rPr lang="fr-FR" altLang="zh-TW" u="sng" dirty="0"/>
              <a:t>(N %)</a:t>
            </a:r>
            <a:r>
              <a:rPr lang="zh-TW" altLang="zh-TW" dirty="0"/>
              <a:t>，如此一來，</a:t>
            </a:r>
            <a:r>
              <a:rPr lang="zh-TW" altLang="zh-TW" dirty="0">
                <a:solidFill>
                  <a:srgbClr val="FF0000"/>
                </a:solidFill>
              </a:rPr>
              <a:t>能更加靈活的讓使用者依照瀏覽器的規格，自動按照比例調整縮放網頁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5343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按鈕</a:t>
            </a:r>
            <a:r>
              <a:rPr lang="zh-TW" altLang="en-US" dirty="0"/>
              <a:t>大小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425" y="1347673"/>
            <a:ext cx="4840126" cy="1310427"/>
          </a:xfrm>
        </p:spPr>
      </p:pic>
      <p:sp>
        <p:nvSpPr>
          <p:cNvPr id="5" name="矩形 4"/>
          <p:cNvSpPr/>
          <p:nvPr/>
        </p:nvSpPr>
        <p:spPr>
          <a:xfrm>
            <a:off x="2246333" y="2673236"/>
            <a:ext cx="8200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 </a:t>
            </a:r>
            <a:r>
              <a:rPr lang="en-US" altLang="zh-TW" dirty="0" err="1"/>
              <a:t>btn-lg</a:t>
            </a:r>
            <a:r>
              <a:rPr lang="en-US" altLang="zh-TW" dirty="0"/>
              <a:t>"&gt;Large button&lt;/button&gt;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-secondary </a:t>
            </a:r>
            <a:r>
              <a:rPr lang="en-US" altLang="zh-TW" dirty="0" err="1"/>
              <a:t>btn-lg</a:t>
            </a:r>
            <a:r>
              <a:rPr lang="en-US" altLang="zh-TW" dirty="0"/>
              <a:t>"&gt;Large button&lt;/button&gt;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21074" y="5020890"/>
            <a:ext cx="8137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 </a:t>
            </a:r>
            <a:r>
              <a:rPr lang="en-US" altLang="zh-TW" dirty="0" err="1"/>
              <a:t>btn-sm</a:t>
            </a:r>
            <a:r>
              <a:rPr lang="en-US" altLang="zh-TW" dirty="0"/>
              <a:t>"&gt;Small button&lt;/button&gt;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-secondary </a:t>
            </a:r>
            <a:r>
              <a:rPr lang="en-US" altLang="zh-TW" dirty="0" err="1"/>
              <a:t>btn-sm</a:t>
            </a:r>
            <a:r>
              <a:rPr lang="en-US" altLang="zh-TW" dirty="0"/>
              <a:t>"&gt;Small button&lt;/button&gt;</a:t>
            </a:r>
            <a:endParaRPr lang="zh-TW" altLang="en-US" dirty="0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837" y="3671388"/>
            <a:ext cx="3033301" cy="8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56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按鈕</a:t>
            </a:r>
            <a:r>
              <a:rPr lang="zh-TW" altLang="en-US" dirty="0"/>
              <a:t>停用狀態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15" y="1209043"/>
            <a:ext cx="3974958" cy="963290"/>
          </a:xfrm>
        </p:spPr>
      </p:pic>
      <p:sp>
        <p:nvSpPr>
          <p:cNvPr id="4" name="矩形 3"/>
          <p:cNvSpPr/>
          <p:nvPr/>
        </p:nvSpPr>
        <p:spPr>
          <a:xfrm>
            <a:off x="1738008" y="2257513"/>
            <a:ext cx="8642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btn-lg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-primary" disabled&gt;Primary button&lt;/button&gt;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-secondary </a:t>
            </a:r>
            <a:r>
              <a:rPr lang="en-US" altLang="zh-TW" dirty="0" err="1"/>
              <a:t>btn-lg</a:t>
            </a:r>
            <a:r>
              <a:rPr lang="en-US" altLang="zh-TW" dirty="0"/>
              <a:t>" disabled&gt;Button&lt;/button&gt;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39162" y="5719999"/>
            <a:ext cx="11640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&lt;a </a:t>
            </a:r>
            <a:r>
              <a:rPr lang="en-US" altLang="zh-TW" dirty="0" err="1"/>
              <a:t>href</a:t>
            </a:r>
            <a:r>
              <a:rPr lang="en-US" altLang="zh-TW" dirty="0"/>
              <a:t>="#"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 </a:t>
            </a:r>
            <a:r>
              <a:rPr lang="en-US" altLang="zh-TW" dirty="0" err="1"/>
              <a:t>btn-lg</a:t>
            </a:r>
            <a:r>
              <a:rPr lang="en-US" altLang="zh-TW" dirty="0"/>
              <a:t> disabled" </a:t>
            </a:r>
            <a:r>
              <a:rPr lang="en-US" altLang="zh-TW" dirty="0" err="1"/>
              <a:t>tabindex</a:t>
            </a:r>
            <a:r>
              <a:rPr lang="en-US" altLang="zh-TW" dirty="0"/>
              <a:t>="-1" role="button" </a:t>
            </a:r>
            <a:r>
              <a:rPr lang="en-US" altLang="zh-TW" b="1" dirty="0">
                <a:solidFill>
                  <a:srgbClr val="FF0000"/>
                </a:solidFill>
              </a:rPr>
              <a:t>aria-disabled="true"</a:t>
            </a:r>
            <a:r>
              <a:rPr lang="en-US" altLang="zh-TW" dirty="0">
                <a:solidFill>
                  <a:srgbClr val="FF0000"/>
                </a:solidFill>
              </a:rPr>
              <a:t>&gt;</a:t>
            </a:r>
            <a:r>
              <a:rPr lang="en-US" altLang="zh-TW" dirty="0"/>
              <a:t>Primary link&lt;/a&gt;</a:t>
            </a:r>
          </a:p>
          <a:p>
            <a:r>
              <a:rPr lang="en-US" altLang="zh-TW" dirty="0"/>
              <a:t>&lt;a </a:t>
            </a:r>
            <a:r>
              <a:rPr lang="en-US" altLang="zh-TW" dirty="0" err="1"/>
              <a:t>href</a:t>
            </a:r>
            <a:r>
              <a:rPr lang="en-US" altLang="zh-TW" dirty="0"/>
              <a:t>="#"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-secondary </a:t>
            </a:r>
            <a:r>
              <a:rPr lang="en-US" altLang="zh-TW" dirty="0" err="1"/>
              <a:t>btn-lg</a:t>
            </a:r>
            <a:r>
              <a:rPr lang="en-US" altLang="zh-TW" dirty="0"/>
              <a:t> disabled" </a:t>
            </a:r>
            <a:r>
              <a:rPr lang="en-US" altLang="zh-TW" dirty="0" err="1"/>
              <a:t>tabindex</a:t>
            </a:r>
            <a:r>
              <a:rPr lang="en-US" altLang="zh-TW" dirty="0"/>
              <a:t>="-1" role="button" </a:t>
            </a:r>
            <a:r>
              <a:rPr lang="en-US" altLang="zh-TW" b="1" dirty="0">
                <a:solidFill>
                  <a:srgbClr val="FF0000"/>
                </a:solidFill>
              </a:rPr>
              <a:t>aria-disabled="true"</a:t>
            </a:r>
            <a:r>
              <a:rPr lang="en-US" altLang="zh-TW" dirty="0"/>
              <a:t>&gt;Link&lt;/a&gt;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3227009"/>
            <a:ext cx="12192000" cy="2169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使用 </a:t>
            </a:r>
            <a:r>
              <a:rPr lang="en-US" altLang="zh-TW" b="1" dirty="0"/>
              <a:t>&lt;a&gt; </a:t>
            </a:r>
            <a:r>
              <a:rPr lang="zh-TW" altLang="en-US" b="1" dirty="0"/>
              <a:t>元素的停用略有不同：</a:t>
            </a:r>
          </a:p>
          <a:p>
            <a:pPr>
              <a:lnSpc>
                <a:spcPct val="150000"/>
              </a:lnSpc>
            </a:pPr>
            <a:endParaRPr lang="zh-TW" altLang="en-US" b="1" dirty="0"/>
          </a:p>
          <a:p>
            <a:pPr>
              <a:lnSpc>
                <a:spcPct val="150000"/>
              </a:lnSpc>
            </a:pPr>
            <a:r>
              <a:rPr lang="en-US" altLang="zh-TW" b="1" dirty="0"/>
              <a:t>&lt;a&gt; </a:t>
            </a:r>
            <a:r>
              <a:rPr lang="zh-TW" altLang="en-US" b="1" dirty="0"/>
              <a:t>不支援 </a:t>
            </a:r>
            <a:r>
              <a:rPr lang="en-US" altLang="zh-TW" b="1" dirty="0"/>
              <a:t>disabled </a:t>
            </a:r>
            <a:r>
              <a:rPr lang="zh-TW" altLang="en-US" b="1" dirty="0"/>
              <a:t>屬性，所以你必須添加 </a:t>
            </a:r>
            <a:r>
              <a:rPr lang="en-US" altLang="zh-TW" b="1" dirty="0"/>
              <a:t>.disabled </a:t>
            </a:r>
            <a:r>
              <a:rPr lang="zh-TW" altLang="en-US" b="1" dirty="0"/>
              <a:t>使它在視覺上看起來被禁用。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包括友善的樣式行為設計，以禁用 </a:t>
            </a:r>
            <a:r>
              <a:rPr lang="en-US" altLang="zh-TW" b="1" dirty="0"/>
              <a:t>&lt;a&gt; </a:t>
            </a:r>
            <a:r>
              <a:rPr lang="zh-TW" altLang="en-US" b="1" dirty="0"/>
              <a:t>按鈕上的所有 </a:t>
            </a:r>
            <a:r>
              <a:rPr lang="en-US" altLang="zh-TW" b="1" dirty="0"/>
              <a:t>pointer-events</a:t>
            </a:r>
            <a:r>
              <a:rPr lang="zh-TW" altLang="en-US" b="1" dirty="0"/>
              <a:t>。在支援該屬性的瀏覽器中，會看不到禁用的游標。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禁用按鈕應包含 </a:t>
            </a:r>
            <a:r>
              <a:rPr lang="en-US" altLang="zh-TW" b="1" dirty="0"/>
              <a:t>aria-disabled="true" </a:t>
            </a:r>
            <a:r>
              <a:rPr lang="zh-TW" altLang="en-US" b="1" dirty="0"/>
              <a:t>屬性來向輔助性技術指示元素的狀態。</a:t>
            </a:r>
          </a:p>
        </p:txBody>
      </p:sp>
    </p:spTree>
    <p:extLst>
      <p:ext uri="{BB962C8B-B14F-4D97-AF65-F5344CB8AC3E}">
        <p14:creationId xmlns:p14="http://schemas.microsoft.com/office/powerpoint/2010/main" val="2468892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廣告大屏幕 </a:t>
            </a:r>
            <a:r>
              <a:rPr lang="en-US" altLang="zh-TW" dirty="0"/>
              <a:t>(</a:t>
            </a:r>
            <a:r>
              <a:rPr lang="en-US" altLang="zh-TW" dirty="0" err="1"/>
              <a:t>Jumbotron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網站的關鍵行銷</a:t>
            </a:r>
            <a:r>
              <a:rPr lang="zh-TW" altLang="en-US" dirty="0" smtClean="0"/>
              <a:t>資訊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890" y="1850035"/>
            <a:ext cx="613440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&lt;div class="</a:t>
            </a:r>
            <a:r>
              <a:rPr lang="en-US" altLang="zh-TW" dirty="0" err="1"/>
              <a:t>jumbotron</a:t>
            </a:r>
            <a:r>
              <a:rPr lang="en-US" altLang="zh-TW" dirty="0"/>
              <a:t>"&gt;</a:t>
            </a:r>
          </a:p>
          <a:p>
            <a:r>
              <a:rPr lang="en-US" altLang="zh-TW" dirty="0"/>
              <a:t> </a:t>
            </a:r>
            <a:r>
              <a:rPr lang="zh-TW" altLang="en-US" dirty="0" smtClean="0"/>
              <a:t>  </a:t>
            </a:r>
            <a:r>
              <a:rPr lang="en-US" altLang="zh-TW" dirty="0" smtClean="0"/>
              <a:t> &lt;</a:t>
            </a:r>
            <a:r>
              <a:rPr lang="en-US" altLang="zh-TW" dirty="0"/>
              <a:t>h1 class="display-4"&gt;Hello, world!&lt;/h1&gt;</a:t>
            </a:r>
          </a:p>
          <a:p>
            <a:r>
              <a:rPr lang="en-US" altLang="zh-TW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 </a:t>
            </a:r>
            <a:r>
              <a:rPr lang="en-US" altLang="zh-TW" dirty="0"/>
              <a:t>&lt;p class="lead"&gt;This is a simple hero unit, a simple </a:t>
            </a:r>
            <a:r>
              <a:rPr lang="en-US" altLang="zh-TW" dirty="0" smtClean="0"/>
              <a:t>	</a:t>
            </a:r>
            <a:r>
              <a:rPr lang="en-US" altLang="zh-TW" dirty="0" err="1" smtClean="0"/>
              <a:t>jumbotron</a:t>
            </a:r>
            <a:r>
              <a:rPr lang="en-US" altLang="zh-TW" dirty="0" smtClean="0"/>
              <a:t>-style </a:t>
            </a:r>
            <a:r>
              <a:rPr lang="en-US" altLang="zh-TW" dirty="0"/>
              <a:t>component for calling extra attention </a:t>
            </a:r>
            <a:r>
              <a:rPr lang="en-US" altLang="zh-TW" dirty="0" smtClean="0"/>
              <a:t>	to </a:t>
            </a:r>
            <a:r>
              <a:rPr lang="en-US" altLang="zh-TW" dirty="0"/>
              <a:t>featured content or information.&lt;/p&gt;</a:t>
            </a:r>
          </a:p>
          <a:p>
            <a:r>
              <a:rPr lang="en-US" altLang="zh-TW" dirty="0"/>
              <a:t>  &lt;</a:t>
            </a:r>
            <a:r>
              <a:rPr lang="en-US" altLang="zh-TW" dirty="0" err="1"/>
              <a:t>hr</a:t>
            </a:r>
            <a:r>
              <a:rPr lang="en-US" altLang="zh-TW" dirty="0"/>
              <a:t> class="my-4"&gt;</a:t>
            </a:r>
          </a:p>
          <a:p>
            <a:r>
              <a:rPr lang="en-US" altLang="zh-TW" dirty="0"/>
              <a:t>  &lt;p&gt;It uses utility classes for typography and spacing to space content out within the larger container.&lt;/p&gt;</a:t>
            </a:r>
          </a:p>
          <a:p>
            <a:r>
              <a:rPr lang="en-US" altLang="zh-TW" dirty="0"/>
              <a:t>  &lt;a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 </a:t>
            </a:r>
            <a:r>
              <a:rPr lang="en-US" altLang="zh-TW" dirty="0" err="1"/>
              <a:t>btn-lg</a:t>
            </a:r>
            <a:r>
              <a:rPr lang="en-US" altLang="zh-TW" dirty="0"/>
              <a:t>" </a:t>
            </a:r>
            <a:r>
              <a:rPr lang="en-US" altLang="zh-TW" dirty="0" err="1"/>
              <a:t>href</a:t>
            </a:r>
            <a:r>
              <a:rPr lang="en-US" altLang="zh-TW" dirty="0"/>
              <a:t>="#" role="button"&gt;Learn more&lt;/a&gt;</a:t>
            </a:r>
          </a:p>
          <a:p>
            <a:r>
              <a:rPr lang="en-US" altLang="zh-TW" dirty="0"/>
              <a:t>&lt;/div&gt;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97" y="1027906"/>
            <a:ext cx="5350033" cy="35777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68855" y="381575"/>
            <a:ext cx="4091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https://bootstrap.hexschool.com/docs/4.2/components/jumbotron</a:t>
            </a:r>
            <a:r>
              <a:rPr lang="zh-TW" altLang="en-US" dirty="0" smtClean="0">
                <a:hlinkClick r:id="rId3"/>
              </a:rPr>
              <a:t>/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5529" y="52684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要想讓廣告屏占滿螢幕寬度、不帶有圓角，請加 </a:t>
            </a:r>
            <a:r>
              <a:rPr lang="en-US" altLang="zh-TW" dirty="0"/>
              <a:t>.</a:t>
            </a:r>
            <a:r>
              <a:rPr lang="en-US" altLang="zh-TW" dirty="0" err="1"/>
              <a:t>jumbotron</a:t>
            </a:r>
            <a:r>
              <a:rPr lang="en-US" altLang="zh-TW" dirty="0"/>
              <a:t>-fluid</a:t>
            </a:r>
            <a:r>
              <a:rPr lang="zh-TW" altLang="en-US" dirty="0"/>
              <a:t>，並在裡面添加一個 </a:t>
            </a:r>
            <a:r>
              <a:rPr lang="en-US" altLang="zh-TW" dirty="0"/>
              <a:t>.container </a:t>
            </a:r>
            <a:r>
              <a:rPr lang="zh-TW" altLang="en-US" dirty="0"/>
              <a:t>或 </a:t>
            </a:r>
            <a:r>
              <a:rPr lang="en-US" altLang="zh-TW" dirty="0"/>
              <a:t>.container-fluid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88847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導覽列 </a:t>
            </a:r>
            <a:r>
              <a:rPr lang="en-US" altLang="zh-TW" dirty="0"/>
              <a:t>(</a:t>
            </a:r>
            <a:r>
              <a:rPr lang="en-US" altLang="zh-TW" dirty="0" err="1"/>
              <a:t>Navbar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 smtClean="0"/>
              <a:t>放在畫面的最上方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37" y="1814235"/>
            <a:ext cx="7529212" cy="845893"/>
          </a:xfrm>
        </p:spPr>
      </p:pic>
      <p:sp>
        <p:nvSpPr>
          <p:cNvPr id="5" name="矩形 4"/>
          <p:cNvSpPr/>
          <p:nvPr/>
        </p:nvSpPr>
        <p:spPr>
          <a:xfrm>
            <a:off x="2615852" y="2783675"/>
            <a:ext cx="6960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https://bootstrap.hexschool.com/docs/4.2/components/navbar</a:t>
            </a:r>
            <a:r>
              <a:rPr lang="zh-TW" altLang="en-US" dirty="0" smtClean="0">
                <a:hlinkClick r:id="rId3"/>
              </a:rPr>
              <a:t>/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18242" y="3727491"/>
            <a:ext cx="90547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/>
              <a:t>導覽列支援一些組件，可從下列作選擇。</a:t>
            </a:r>
          </a:p>
          <a:p>
            <a:endParaRPr lang="zh-TW" altLang="en-US" dirty="0"/>
          </a:p>
          <a:p>
            <a:r>
              <a:rPr lang="en-US" altLang="zh-TW" dirty="0"/>
              <a:t>.</a:t>
            </a:r>
            <a:r>
              <a:rPr lang="en-US" altLang="zh-TW" dirty="0" err="1"/>
              <a:t>navbar</a:t>
            </a:r>
            <a:r>
              <a:rPr lang="en-US" altLang="zh-TW" dirty="0"/>
              <a:t>-brand </a:t>
            </a:r>
            <a:r>
              <a:rPr lang="zh-TW" altLang="en-US" dirty="0"/>
              <a:t>為您的公司，產品或專案名稱。</a:t>
            </a:r>
          </a:p>
          <a:p>
            <a:r>
              <a:rPr lang="en-US" altLang="zh-TW" dirty="0"/>
              <a:t>.</a:t>
            </a:r>
            <a:r>
              <a:rPr lang="en-US" altLang="zh-TW" dirty="0" err="1"/>
              <a:t>navbar-nav</a:t>
            </a:r>
            <a:r>
              <a:rPr lang="en-US" altLang="zh-TW" dirty="0"/>
              <a:t> </a:t>
            </a:r>
            <a:r>
              <a:rPr lang="zh-TW" altLang="en-US" dirty="0"/>
              <a:t>提供完整的高和輕便的導航（包括對下拉清單的支持）。</a:t>
            </a:r>
          </a:p>
          <a:p>
            <a:r>
              <a:rPr lang="en-US" altLang="zh-TW" dirty="0"/>
              <a:t>.</a:t>
            </a:r>
            <a:r>
              <a:rPr lang="en-US" altLang="zh-TW" dirty="0" err="1"/>
              <a:t>navbar-toggler</a:t>
            </a:r>
            <a:r>
              <a:rPr lang="en-US" altLang="zh-TW" dirty="0"/>
              <a:t> </a:t>
            </a:r>
            <a:r>
              <a:rPr lang="zh-TW" altLang="en-US" dirty="0"/>
              <a:t>用於我們的折疊插件和其他 </a:t>
            </a:r>
            <a:r>
              <a:rPr lang="en-US" altLang="zh-TW" dirty="0"/>
              <a:t>navigation toggling </a:t>
            </a:r>
            <a:r>
              <a:rPr lang="zh-TW" altLang="en-US" dirty="0"/>
              <a:t>行為。</a:t>
            </a:r>
          </a:p>
          <a:p>
            <a:r>
              <a:rPr lang="en-US" altLang="zh-TW" dirty="0"/>
              <a:t>.form-inline </a:t>
            </a:r>
            <a:r>
              <a:rPr lang="zh-TW" altLang="en-US" dirty="0"/>
              <a:t>用於任何表單控制元件和操作。</a:t>
            </a:r>
          </a:p>
          <a:p>
            <a:r>
              <a:rPr lang="en-US" altLang="zh-TW" dirty="0"/>
              <a:t>.</a:t>
            </a:r>
            <a:r>
              <a:rPr lang="en-US" altLang="zh-TW" dirty="0" err="1"/>
              <a:t>navbar</a:t>
            </a:r>
            <a:r>
              <a:rPr lang="en-US" altLang="zh-TW" dirty="0"/>
              <a:t>-text </a:t>
            </a:r>
            <a:r>
              <a:rPr lang="zh-TW" altLang="en-US" dirty="0"/>
              <a:t>用於垂直居中的文本字串。</a:t>
            </a:r>
          </a:p>
          <a:p>
            <a:r>
              <a:rPr lang="en-US" altLang="zh-TW" dirty="0"/>
              <a:t>.</a:t>
            </a:r>
            <a:r>
              <a:rPr lang="en-US" altLang="zh-TW" dirty="0" err="1"/>
              <a:t>collapse.navbar</a:t>
            </a:r>
            <a:r>
              <a:rPr lang="en-US" altLang="zh-TW" dirty="0"/>
              <a:t>-collapse </a:t>
            </a:r>
            <a:r>
              <a:rPr lang="zh-TW" altLang="en-US" dirty="0"/>
              <a:t>用於外層中斷點群組和隱藏導覽列內容。</a:t>
            </a:r>
          </a:p>
        </p:txBody>
      </p:sp>
    </p:spTree>
    <p:extLst>
      <p:ext uri="{BB962C8B-B14F-4D97-AF65-F5344CB8AC3E}">
        <p14:creationId xmlns:p14="http://schemas.microsoft.com/office/powerpoint/2010/main" val="972290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16" y="0"/>
            <a:ext cx="3108259" cy="22585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 </a:t>
            </a:r>
            <a:r>
              <a:rPr lang="en-US" altLang="zh-TW" dirty="0"/>
              <a:t>(Forms)</a:t>
            </a:r>
            <a:br>
              <a:rPr lang="en-US" altLang="zh-TW" dirty="0"/>
            </a:br>
            <a:r>
              <a:rPr lang="zh-TW" altLang="en-US" dirty="0" smtClean="0"/>
              <a:t>通常用於輸入資料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021" y="3136117"/>
            <a:ext cx="36074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Bootstrap </a:t>
            </a:r>
            <a:r>
              <a:rPr lang="zh-TW" altLang="en-US" dirty="0"/>
              <a:t>的表單控制與 </a:t>
            </a:r>
            <a:r>
              <a:rPr lang="en-US" altLang="zh-TW" dirty="0"/>
              <a:t>Class </a:t>
            </a:r>
            <a:r>
              <a:rPr lang="zh-TW" altLang="en-US" dirty="0"/>
              <a:t>一起在 我們重置表單樣式 上作延伸。使用這些 </a:t>
            </a:r>
            <a:r>
              <a:rPr lang="en-US" altLang="zh-TW" dirty="0"/>
              <a:t>Class </a:t>
            </a:r>
            <a:r>
              <a:rPr lang="zh-TW" altLang="en-US" dirty="0"/>
              <a:t>來選擇自訂顯示，以便在瀏覽器和設備之間進行更一致的呈現。</a:t>
            </a:r>
          </a:p>
          <a:p>
            <a:endParaRPr lang="zh-TW" altLang="en-US" dirty="0"/>
          </a:p>
          <a:p>
            <a:r>
              <a:rPr lang="zh-TW" altLang="en-US" dirty="0"/>
              <a:t>確保在輸入框上使用正確的 </a:t>
            </a:r>
            <a:r>
              <a:rPr lang="en-US" altLang="zh-TW" dirty="0"/>
              <a:t>type </a:t>
            </a:r>
            <a:r>
              <a:rPr lang="zh-TW" altLang="en-US" dirty="0"/>
              <a:t>屬性（例如，</a:t>
            </a:r>
            <a:r>
              <a:rPr lang="en-US" altLang="zh-TW" dirty="0"/>
              <a:t>email </a:t>
            </a:r>
            <a:r>
              <a:rPr lang="zh-TW" altLang="en-US" dirty="0"/>
              <a:t>用於電子郵件地址或 </a:t>
            </a:r>
            <a:r>
              <a:rPr lang="en-US" altLang="zh-TW" dirty="0"/>
              <a:t>number </a:t>
            </a:r>
            <a:r>
              <a:rPr lang="zh-TW" altLang="en-US" dirty="0"/>
              <a:t>用於數字信息），以利用較新的輸入控制，如電子郵件驗證、號碼選擇等。</a:t>
            </a:r>
          </a:p>
        </p:txBody>
      </p:sp>
      <p:sp>
        <p:nvSpPr>
          <p:cNvPr id="5" name="矩形 4"/>
          <p:cNvSpPr/>
          <p:nvPr/>
        </p:nvSpPr>
        <p:spPr>
          <a:xfrm>
            <a:off x="4392460" y="1502688"/>
            <a:ext cx="77995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&lt;form&gt;</a:t>
            </a:r>
          </a:p>
          <a:p>
            <a:r>
              <a:rPr lang="en-US" altLang="zh-TW" dirty="0"/>
              <a:t>  &lt;div class="form-group"&gt;</a:t>
            </a:r>
          </a:p>
          <a:p>
            <a:r>
              <a:rPr lang="en-US" altLang="zh-TW" dirty="0"/>
              <a:t>    &lt;label for="exampleInputEmail1"&gt;Email address&lt;/label&gt;</a:t>
            </a:r>
          </a:p>
          <a:p>
            <a:r>
              <a:rPr lang="en-US" altLang="zh-TW" dirty="0"/>
              <a:t>    &lt;input type="email" class="form-control" id="exampleInputEmail1" aria-</a:t>
            </a:r>
            <a:r>
              <a:rPr lang="en-US" altLang="zh-TW" dirty="0" err="1"/>
              <a:t>describedby</a:t>
            </a:r>
            <a:r>
              <a:rPr lang="en-US" altLang="zh-TW" dirty="0"/>
              <a:t>="</a:t>
            </a:r>
            <a:r>
              <a:rPr lang="en-US" altLang="zh-TW" dirty="0" err="1"/>
              <a:t>emailHelp</a:t>
            </a:r>
            <a:r>
              <a:rPr lang="en-US" altLang="zh-TW" dirty="0"/>
              <a:t>" placeholder="Enter email"&gt;</a:t>
            </a:r>
          </a:p>
          <a:p>
            <a:r>
              <a:rPr lang="en-US" altLang="zh-TW" dirty="0"/>
              <a:t>    &lt;small id="</a:t>
            </a:r>
            <a:r>
              <a:rPr lang="en-US" altLang="zh-TW" dirty="0" err="1"/>
              <a:t>emailHelp</a:t>
            </a:r>
            <a:r>
              <a:rPr lang="en-US" altLang="zh-TW" dirty="0"/>
              <a:t>" class="form-text text-muted"&gt;We'll never share your email with anyone else.&lt;/small&gt;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  &lt;div class="form-group"&gt;</a:t>
            </a:r>
          </a:p>
          <a:p>
            <a:r>
              <a:rPr lang="en-US" altLang="zh-TW" dirty="0"/>
              <a:t>    &lt;label for="exampleInputPassword1"&gt;Password&lt;/label&gt;</a:t>
            </a:r>
          </a:p>
          <a:p>
            <a:r>
              <a:rPr lang="en-US" altLang="zh-TW" dirty="0"/>
              <a:t>    &lt;input type="password" class="form-control" id="exampleInputPassword1" placeholder="Password"&gt;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  &lt;div class="form-group form-check"&gt;</a:t>
            </a:r>
          </a:p>
          <a:p>
            <a:r>
              <a:rPr lang="en-US" altLang="zh-TW" dirty="0"/>
              <a:t>    &lt;input type="checkbox" class="form-check-input" id="exampleCheck1"&gt;</a:t>
            </a:r>
          </a:p>
          <a:p>
            <a:r>
              <a:rPr lang="en-US" altLang="zh-TW" dirty="0"/>
              <a:t>    &lt;label class="form-check-label" for="exampleCheck1"&gt;Check me out&lt;/label&gt;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  &lt;button type="submit"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-primary"&gt;Submit&lt;/button&gt;</a:t>
            </a:r>
          </a:p>
          <a:p>
            <a:r>
              <a:rPr lang="en-US" altLang="zh-TW" dirty="0"/>
              <a:t>&lt;/form&gt;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63670" y="2258559"/>
            <a:ext cx="3615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https://bootstrap.hexschool.com/docs/4.2/components/forms</a:t>
            </a:r>
            <a:r>
              <a:rPr lang="zh-TW" altLang="en-US" dirty="0" smtClean="0">
                <a:hlinkClick r:id="rId3"/>
              </a:rPr>
              <a:t>/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833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表單控制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93940" y="2247450"/>
            <a:ext cx="4517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文本形式控制元件（如 </a:t>
            </a:r>
            <a:r>
              <a:rPr lang="en-US" altLang="zh-TW" dirty="0"/>
              <a:t>&lt;input&gt;</a:t>
            </a:r>
            <a:r>
              <a:rPr lang="zh-TW" altLang="en-US" dirty="0"/>
              <a:t>、</a:t>
            </a:r>
            <a:r>
              <a:rPr lang="en-US" altLang="zh-TW" dirty="0"/>
              <a:t>&lt;select&gt; </a:t>
            </a:r>
            <a:r>
              <a:rPr lang="zh-TW" altLang="en-US" dirty="0"/>
              <a:t>和 </a:t>
            </a:r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</a:t>
            </a:r>
            <a:r>
              <a:rPr lang="zh-TW" altLang="en-US" dirty="0"/>
              <a:t>）使用 </a:t>
            </a:r>
            <a:r>
              <a:rPr lang="en-US" altLang="zh-TW" dirty="0"/>
              <a:t>.form-control </a:t>
            </a:r>
            <a:r>
              <a:rPr lang="zh-TW" altLang="en-US" dirty="0"/>
              <a:t>進行樣式化。包括一般外觀、</a:t>
            </a:r>
            <a:r>
              <a:rPr lang="en-US" altLang="zh-TW" dirty="0"/>
              <a:t>focus </a:t>
            </a:r>
            <a:r>
              <a:rPr lang="zh-TW" altLang="en-US" dirty="0"/>
              <a:t>狀態、尺寸等等的樣式。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16" y="1424375"/>
            <a:ext cx="5928874" cy="4610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11716" y="892742"/>
            <a:ext cx="649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https://bootstrap.hexschool.com/docs/4.2/components/forms</a:t>
            </a:r>
            <a:r>
              <a:rPr lang="zh-TW" altLang="en-US" dirty="0" smtClean="0">
                <a:hlinkClick r:id="rId3"/>
              </a:rPr>
              <a:t>/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675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折疊卡片</a:t>
            </a:r>
            <a:r>
              <a:rPr lang="en-US" altLang="zh-TW" dirty="0"/>
              <a:t>(Collapse)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2" y="1966798"/>
            <a:ext cx="7475868" cy="4221846"/>
          </a:xfrm>
        </p:spPr>
      </p:pic>
      <p:sp>
        <p:nvSpPr>
          <p:cNvPr id="5" name="矩形 4"/>
          <p:cNvSpPr/>
          <p:nvPr/>
        </p:nvSpPr>
        <p:spPr>
          <a:xfrm>
            <a:off x="3652360" y="1452880"/>
            <a:ext cx="7295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https://bootstrap.hexschool.com/docs/4.2/components/collapse</a:t>
            </a:r>
            <a:r>
              <a:rPr lang="zh-TW" altLang="en-US" dirty="0" smtClean="0">
                <a:hlinkClick r:id="rId3"/>
              </a:rPr>
              <a:t>/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45829" y="2147489"/>
            <a:ext cx="46600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&lt;div class="accordion" id="</a:t>
            </a:r>
            <a:r>
              <a:rPr lang="en-US" altLang="zh-TW" dirty="0" err="1"/>
              <a:t>accordionExample</a:t>
            </a:r>
            <a:r>
              <a:rPr lang="en-US" altLang="zh-TW" dirty="0"/>
              <a:t>"&gt;</a:t>
            </a:r>
          </a:p>
          <a:p>
            <a:r>
              <a:rPr lang="en-US" altLang="zh-TW" dirty="0"/>
              <a:t>  &lt;div </a:t>
            </a:r>
            <a:r>
              <a:rPr lang="en-US" altLang="zh-TW" b="1" dirty="0"/>
              <a:t>class="card"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</a:t>
            </a:r>
            <a:r>
              <a:rPr lang="en-US" altLang="zh-TW" b="1" dirty="0"/>
              <a:t>&lt;div class="card-header" </a:t>
            </a:r>
            <a:r>
              <a:rPr lang="en-US" altLang="zh-TW" dirty="0"/>
              <a:t>id="</a:t>
            </a:r>
            <a:r>
              <a:rPr lang="en-US" altLang="zh-TW" dirty="0" err="1"/>
              <a:t>headingOne</a:t>
            </a:r>
            <a:r>
              <a:rPr lang="en-US" altLang="zh-TW" dirty="0" smtClean="0"/>
              <a:t>"&gt;</a:t>
            </a:r>
          </a:p>
          <a:p>
            <a:r>
              <a:rPr lang="en-US" altLang="zh-TW" dirty="0"/>
              <a:t>&lt;div id="</a:t>
            </a:r>
            <a:r>
              <a:rPr lang="en-US" altLang="zh-TW" dirty="0" err="1"/>
              <a:t>collapseOne</a:t>
            </a:r>
            <a:r>
              <a:rPr lang="en-US" altLang="zh-TW" dirty="0"/>
              <a:t>" class="collapse show" aria-</a:t>
            </a:r>
            <a:r>
              <a:rPr lang="en-US" altLang="zh-TW" dirty="0" err="1"/>
              <a:t>labelledby</a:t>
            </a:r>
            <a:r>
              <a:rPr lang="en-US" altLang="zh-TW" dirty="0"/>
              <a:t>="</a:t>
            </a:r>
            <a:r>
              <a:rPr lang="en-US" altLang="zh-TW" dirty="0" err="1"/>
              <a:t>headingOne</a:t>
            </a:r>
            <a:r>
              <a:rPr lang="en-US" altLang="zh-TW" dirty="0"/>
              <a:t>" data-parent="#</a:t>
            </a:r>
            <a:r>
              <a:rPr lang="en-US" altLang="zh-TW" dirty="0" err="1"/>
              <a:t>accordionExample</a:t>
            </a:r>
            <a:r>
              <a:rPr lang="en-US" altLang="zh-TW" dirty="0"/>
              <a:t>"&gt;</a:t>
            </a:r>
          </a:p>
          <a:p>
            <a:r>
              <a:rPr lang="en-US" altLang="zh-TW" dirty="0"/>
              <a:t>      &lt;div </a:t>
            </a:r>
            <a:r>
              <a:rPr lang="en-US" altLang="zh-TW" b="1" dirty="0"/>
              <a:t>class="card-body"&gt;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3083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同場加</a:t>
            </a:r>
            <a:r>
              <a:rPr lang="zh-TW" altLang="en-US" dirty="0" smtClean="0"/>
              <a:t>映</a:t>
            </a:r>
            <a:r>
              <a:rPr lang="en-US" altLang="zh-TW" dirty="0" smtClean="0"/>
              <a:t>-Font awesome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很多的小圖式都是</a:t>
            </a:r>
            <a:r>
              <a:rPr lang="zh-TW" altLang="en-US" dirty="0" smtClean="0"/>
              <a:t>利用</a:t>
            </a:r>
            <a:r>
              <a:rPr lang="en-US" altLang="zh-TW" dirty="0" smtClean="0"/>
              <a:t>font(</a:t>
            </a:r>
            <a:r>
              <a:rPr lang="zh-TW" altLang="en-US" dirty="0" smtClean="0"/>
              <a:t>文字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的形式來呈現，這樣比較不會遇到圖跟字之間排版的問題。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https://fontawesome.com</a:t>
            </a:r>
            <a:r>
              <a:rPr lang="en-US" altLang="zh-TW" dirty="0" smtClean="0">
                <a:hlinkClick r:id="rId3"/>
              </a:rPr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font awesome</a:t>
            </a:r>
            <a:r>
              <a:rPr lang="zh-TW" altLang="en-US" dirty="0" smtClean="0"/>
              <a:t>就是一個免費提供文字型圖示的網站</a:t>
            </a:r>
            <a:endParaRPr lang="en-US" altLang="zh-TW" dirty="0" smtClean="0"/>
          </a:p>
          <a:p>
            <a:r>
              <a:rPr lang="zh-TW" altLang="en-US" dirty="0"/>
              <a:t>使用</a:t>
            </a:r>
            <a:r>
              <a:rPr lang="zh-TW" altLang="en-US" dirty="0" smtClean="0"/>
              <a:t>方法：一定要先註冊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登入完成後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用</a:t>
            </a:r>
            <a:r>
              <a:rPr lang="en-US" altLang="zh-TW" dirty="0" smtClean="0"/>
              <a:t>search </a:t>
            </a:r>
            <a:r>
              <a:rPr lang="zh-TW" altLang="en-US" dirty="0" smtClean="0"/>
              <a:t>找尋相關圖示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98" y="4123914"/>
            <a:ext cx="2395006" cy="2615432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34" y="4023706"/>
            <a:ext cx="5359736" cy="25931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29398" y="4697260"/>
            <a:ext cx="1622778" cy="375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59234" y="4321478"/>
            <a:ext cx="1622778" cy="375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368629" y="5207530"/>
            <a:ext cx="1203988" cy="667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669145" y="5207530"/>
            <a:ext cx="1203988" cy="6671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84419" y="5182477"/>
            <a:ext cx="5852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PRO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126420" y="5191707"/>
            <a:ext cx="63991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FREE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線單箭頭接點 12"/>
          <p:cNvCxnSpPr>
            <a:stCxn id="6" idx="3"/>
            <a:endCxn id="7" idx="1"/>
          </p:cNvCxnSpPr>
          <p:nvPr/>
        </p:nvCxnSpPr>
        <p:spPr>
          <a:xfrm flipV="1">
            <a:off x="3552176" y="4509369"/>
            <a:ext cx="1607058" cy="3757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28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同場加映</a:t>
            </a:r>
            <a:r>
              <a:rPr lang="en-US" altLang="zh-TW" dirty="0"/>
              <a:t>-Font awesome 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86" y="1850677"/>
            <a:ext cx="4618762" cy="3360150"/>
          </a:xfr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45" y="1575105"/>
            <a:ext cx="5332688" cy="215409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33847" y="3942138"/>
            <a:ext cx="5129083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Key point:</a:t>
            </a:r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使用</a:t>
            </a:r>
            <a:r>
              <a:rPr lang="zh-TW" altLang="en-US" dirty="0"/>
              <a:t>之前，請務必</a:t>
            </a:r>
            <a:r>
              <a:rPr lang="zh-TW" altLang="en-US" dirty="0" smtClean="0"/>
              <a:t>加上 </a:t>
            </a:r>
            <a:r>
              <a:rPr lang="en-US" altLang="zh-TW" dirty="0" smtClean="0"/>
              <a:t>stylesheet</a:t>
            </a:r>
            <a:r>
              <a:rPr lang="zh-TW" altLang="en-US" dirty="0" smtClean="0"/>
              <a:t>，跟自己寫的</a:t>
            </a:r>
            <a:r>
              <a:rPr lang="en-US" altLang="zh-TW" dirty="0" smtClean="0"/>
              <a:t>CSS</a:t>
            </a:r>
            <a:r>
              <a:rPr lang="zh-TW" altLang="en-US" dirty="0"/>
              <a:t>、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 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一樣，放在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區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一樣會有版本的問題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65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同場加映</a:t>
            </a:r>
            <a:r>
              <a:rPr lang="en-US" altLang="zh-TW" dirty="0"/>
              <a:t>-Font awesome 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01" y="1383765"/>
            <a:ext cx="8612758" cy="3666744"/>
          </a:xfrm>
        </p:spPr>
      </p:pic>
      <p:sp>
        <p:nvSpPr>
          <p:cNvPr id="5" name="矩形 4"/>
          <p:cNvSpPr/>
          <p:nvPr/>
        </p:nvSpPr>
        <p:spPr>
          <a:xfrm>
            <a:off x="1404968" y="4484317"/>
            <a:ext cx="8268223" cy="4759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9494" y="516072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&lt;link rel="stylesheet" href="https://use.fontawesome.com/releases/</a:t>
            </a:r>
            <a:r>
              <a:rPr lang="zh-TW" altLang="en-US" b="1" dirty="0"/>
              <a:t>v5.15.3</a:t>
            </a:r>
            <a:r>
              <a:rPr lang="zh-TW" altLang="en-US" dirty="0"/>
              <a:t>/css/all.css" integrity="sha384-SZXxX4whJ79/gErwcOYf+zWLeJdY/qpuqC4cAa9rOGUstPomtqpuNWT9wdPEn2fk" crossorigin="anonymous"&gt;</a:t>
            </a:r>
          </a:p>
        </p:txBody>
      </p:sp>
    </p:spTree>
    <p:extLst>
      <p:ext uri="{BB962C8B-B14F-4D97-AF65-F5344CB8AC3E}">
        <p14:creationId xmlns:p14="http://schemas.microsoft.com/office/powerpoint/2010/main" val="100151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r>
              <a:rPr lang="zh-TW" altLang="en-US" dirty="0"/>
              <a:t>響應式網頁設計的概念與原理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zh-TW" altLang="zh-TW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易適應圖像</a:t>
            </a:r>
            <a:r>
              <a:rPr lang="fr-FR" altLang="zh-TW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(Flexible Image</a:t>
            </a:r>
            <a:r>
              <a:rPr lang="fr-FR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zh-TW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zh-TW" dirty="0"/>
              <a:t>在網頁設計中不僅是資訊文字，</a:t>
            </a:r>
            <a:r>
              <a:rPr lang="zh-TW" altLang="zh-TW" u="sng" dirty="0">
                <a:solidFill>
                  <a:srgbClr val="FF0000"/>
                </a:solidFill>
              </a:rPr>
              <a:t>圖像</a:t>
            </a:r>
            <a:r>
              <a:rPr lang="zh-TW" altLang="zh-TW" dirty="0"/>
              <a:t>是視覺傳達的要素，因此，配合流動式網格佈局，</a:t>
            </a:r>
            <a:r>
              <a:rPr lang="zh-TW" altLang="zh-TW" u="sng" dirty="0">
                <a:solidFill>
                  <a:srgbClr val="FF0000"/>
                </a:solidFill>
              </a:rPr>
              <a:t>這些要素能自動調整為符合不同尺寸的呈現方式</a:t>
            </a:r>
            <a:r>
              <a:rPr lang="zh-TW" altLang="zh-TW" dirty="0"/>
              <a:t>。</a:t>
            </a:r>
          </a:p>
          <a:p>
            <a:pPr marL="0" indent="0">
              <a:buNone/>
            </a:pPr>
            <a:r>
              <a:rPr lang="fr-FR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zh-TW" altLang="zh-TW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媒體查詢</a:t>
            </a:r>
            <a:r>
              <a:rPr lang="fr-FR" altLang="zh-TW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(Media Queries)</a:t>
            </a:r>
            <a:endParaRPr lang="zh-TW" altLang="zh-TW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zh-TW" dirty="0"/>
              <a:t>響應式網頁設計核心技術是</a:t>
            </a:r>
            <a:r>
              <a:rPr lang="fr-FR" altLang="zh-TW" dirty="0"/>
              <a:t>CSS3</a:t>
            </a:r>
            <a:r>
              <a:rPr lang="zh-TW" altLang="zh-TW" dirty="0"/>
              <a:t>中的</a:t>
            </a:r>
            <a:r>
              <a:rPr lang="fr-FR" altLang="zh-TW" dirty="0"/>
              <a:t>Media Queries</a:t>
            </a:r>
            <a:r>
              <a:rPr lang="zh-TW" altLang="zh-TW" dirty="0"/>
              <a:t>，是由</a:t>
            </a:r>
            <a:r>
              <a:rPr lang="fr-FR" altLang="zh-TW" dirty="0"/>
              <a:t>CSS2</a:t>
            </a:r>
            <a:r>
              <a:rPr lang="zh-TW" altLang="zh-TW" dirty="0"/>
              <a:t>中的</a:t>
            </a:r>
            <a:r>
              <a:rPr lang="fr-FR" altLang="zh-TW" dirty="0"/>
              <a:t>Media Type</a:t>
            </a:r>
            <a:r>
              <a:rPr lang="zh-TW" altLang="zh-TW" dirty="0"/>
              <a:t>發展而來，</a:t>
            </a:r>
            <a:r>
              <a:rPr lang="zh-TW" altLang="zh-TW" u="sng" dirty="0"/>
              <a:t>此技術主要用來進行資訊區塊的載入判斷與篩選，如載具設備的類型、螢幕尺寸、解析度等各類屬性值，</a:t>
            </a:r>
            <a:r>
              <a:rPr lang="zh-TW" altLang="zh-TW" u="sng" dirty="0">
                <a:solidFill>
                  <a:srgbClr val="FF0000"/>
                </a:solidFill>
              </a:rPr>
              <a:t>可讓網頁在特定的瀏覽器上，經由媒體查詢而自動轉換為合適的樣式內容</a:t>
            </a:r>
            <a:r>
              <a:rPr lang="zh-TW" altLang="zh-TW" u="sng" dirty="0"/>
              <a:t>。</a:t>
            </a:r>
            <a:r>
              <a:rPr lang="zh-TW" altLang="zh-TW" u="sng" dirty="0">
                <a:solidFill>
                  <a:srgbClr val="FF0000"/>
                </a:solidFill>
              </a:rPr>
              <a:t>簡單而言，就是能讓不同螢幕解析度、尺寸套用在不同的</a:t>
            </a:r>
            <a:r>
              <a:rPr lang="fr-FR" altLang="zh-TW" u="sng" dirty="0">
                <a:solidFill>
                  <a:srgbClr val="FF0000"/>
                </a:solidFill>
              </a:rPr>
              <a:t>CSS</a:t>
            </a:r>
            <a:r>
              <a:rPr lang="zh-TW" altLang="zh-TW" u="sng" dirty="0">
                <a:solidFill>
                  <a:srgbClr val="FF0000"/>
                </a:solidFill>
              </a:rPr>
              <a:t>設定中，在</a:t>
            </a:r>
            <a:r>
              <a:rPr lang="fr-FR" altLang="zh-TW" u="sng" dirty="0">
                <a:solidFill>
                  <a:srgbClr val="FF0000"/>
                </a:solidFill>
              </a:rPr>
              <a:t>RWD</a:t>
            </a:r>
            <a:r>
              <a:rPr lang="zh-TW" altLang="zh-TW" u="sng" dirty="0">
                <a:solidFill>
                  <a:srgbClr val="FF0000"/>
                </a:solidFill>
              </a:rPr>
              <a:t>網站中大致會區分為三種</a:t>
            </a:r>
            <a:r>
              <a:rPr lang="fr-FR" altLang="zh-TW" u="sng" dirty="0">
                <a:solidFill>
                  <a:srgbClr val="FF0000"/>
                </a:solidFill>
              </a:rPr>
              <a:t>CSS</a:t>
            </a:r>
            <a:r>
              <a:rPr lang="zh-TW" altLang="zh-TW" u="sng" dirty="0">
                <a:solidFill>
                  <a:srgbClr val="FF0000"/>
                </a:solidFill>
              </a:rPr>
              <a:t>版型：一般電腦螢幕</a:t>
            </a:r>
            <a:r>
              <a:rPr lang="fr-FR" altLang="zh-TW" u="sng" dirty="0">
                <a:solidFill>
                  <a:srgbClr val="FF0000"/>
                </a:solidFill>
              </a:rPr>
              <a:t>(769X1024</a:t>
            </a:r>
            <a:r>
              <a:rPr lang="zh-TW" altLang="zh-TW" u="sng" dirty="0">
                <a:solidFill>
                  <a:srgbClr val="FF0000"/>
                </a:solidFill>
              </a:rPr>
              <a:t>以上</a:t>
            </a:r>
            <a:r>
              <a:rPr lang="fr-FR" altLang="zh-TW" u="sng" dirty="0">
                <a:solidFill>
                  <a:srgbClr val="FF0000"/>
                </a:solidFill>
              </a:rPr>
              <a:t>)</a:t>
            </a:r>
            <a:r>
              <a:rPr lang="zh-TW" altLang="zh-TW" u="sng" dirty="0">
                <a:solidFill>
                  <a:srgbClr val="FF0000"/>
                </a:solidFill>
              </a:rPr>
              <a:t>、平板電腦</a:t>
            </a:r>
            <a:r>
              <a:rPr lang="fr-FR" altLang="zh-TW" u="sng" dirty="0">
                <a:solidFill>
                  <a:srgbClr val="FF0000"/>
                </a:solidFill>
              </a:rPr>
              <a:t>(401X641~768X1024)</a:t>
            </a:r>
            <a:r>
              <a:rPr lang="zh-TW" altLang="zh-TW" u="sng" dirty="0">
                <a:solidFill>
                  <a:srgbClr val="FF0000"/>
                </a:solidFill>
              </a:rPr>
              <a:t>、智慧型手機</a:t>
            </a:r>
            <a:r>
              <a:rPr lang="fr-FR" altLang="zh-TW" u="sng" dirty="0">
                <a:solidFill>
                  <a:srgbClr val="FF0000"/>
                </a:solidFill>
              </a:rPr>
              <a:t>(320X640)</a:t>
            </a:r>
            <a:r>
              <a:rPr lang="zh-TW" altLang="zh-TW" u="sng" dirty="0">
                <a:solidFill>
                  <a:srgbClr val="FF0000"/>
                </a:solidFill>
              </a:rPr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40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同場加映</a:t>
            </a:r>
            <a:r>
              <a:rPr lang="en-US" altLang="zh-TW" dirty="0"/>
              <a:t>-Font awesome 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9" y="1690688"/>
            <a:ext cx="6331755" cy="4351338"/>
          </a:xfrm>
        </p:spPr>
      </p:pic>
      <p:sp>
        <p:nvSpPr>
          <p:cNvPr id="5" name="矩形 4"/>
          <p:cNvSpPr/>
          <p:nvPr/>
        </p:nvSpPr>
        <p:spPr>
          <a:xfrm>
            <a:off x="7218233" y="2217200"/>
            <a:ext cx="382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&lt;i class="fas fa-phone-square-alt"&gt;&lt;/i&gt;</a:t>
            </a:r>
          </a:p>
        </p:txBody>
      </p:sp>
      <p:sp>
        <p:nvSpPr>
          <p:cNvPr id="6" name="矩形 5"/>
          <p:cNvSpPr/>
          <p:nvPr/>
        </p:nvSpPr>
        <p:spPr>
          <a:xfrm>
            <a:off x="2880986" y="2401866"/>
            <a:ext cx="2668044" cy="504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 flipV="1">
            <a:off x="5862181" y="2401866"/>
            <a:ext cx="1356052" cy="1846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23403" y="3113949"/>
            <a:ext cx="5129083" cy="34163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Key point:</a:t>
            </a:r>
          </a:p>
          <a:p>
            <a:pPr marL="342900" indent="-342900">
              <a:buAutoNum type="arabicPeriod"/>
            </a:pPr>
            <a:r>
              <a:rPr lang="zh-TW" altLang="en-US" dirty="0" smtClean="0"/>
              <a:t>直接點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就可以複製程式碼</a:t>
            </a:r>
            <a:endParaRPr lang="en-US" altLang="zh-TW" dirty="0" smtClean="0"/>
          </a:p>
          <a:p>
            <a:pPr marL="342900" indent="-342900">
              <a:buFontTx/>
              <a:buAutoNum type="arabicPeriod"/>
            </a:pPr>
            <a:r>
              <a:rPr lang="zh-TW" altLang="en-US" dirty="0"/>
              <a:t>&lt;i class</a:t>
            </a:r>
            <a:r>
              <a:rPr lang="zh-TW" altLang="en-US" dirty="0" smtClean="0"/>
              <a:t>=“fas </a:t>
            </a:r>
            <a:r>
              <a:rPr lang="zh-TW" altLang="en-US" dirty="0"/>
              <a:t>fa-phone-square-al</a:t>
            </a:r>
            <a:r>
              <a:rPr lang="zh-TW" altLang="en-US" dirty="0" smtClean="0"/>
              <a:t>t”&gt;</a:t>
            </a:r>
            <a:r>
              <a:rPr lang="zh-TW" altLang="en-US" dirty="0"/>
              <a:t>&lt;/i</a:t>
            </a:r>
            <a:r>
              <a:rPr lang="zh-TW" altLang="en-US" dirty="0" smtClean="0"/>
              <a:t>&gt;</a:t>
            </a:r>
            <a:r>
              <a:rPr lang="zh-TW" altLang="en-US" b="1" dirty="0" smtClean="0"/>
              <a:t>整段貼</a:t>
            </a:r>
            <a:r>
              <a:rPr lang="zh-TW" altLang="en-US" b="1" dirty="0"/>
              <a:t>在要顯示的文字</a:t>
            </a:r>
            <a:r>
              <a:rPr lang="zh-TW" altLang="en-US" b="1" dirty="0" smtClean="0"/>
              <a:t>前。</a:t>
            </a:r>
            <a:endParaRPr lang="en-US" altLang="zh-TW" b="1" dirty="0" smtClean="0"/>
          </a:p>
          <a:p>
            <a:endParaRPr lang="en-US" altLang="zh-TW" b="1" dirty="0"/>
          </a:p>
          <a:p>
            <a:r>
              <a:rPr lang="zh-TW" altLang="en-US" b="1" dirty="0"/>
              <a:t>正確</a:t>
            </a:r>
            <a:r>
              <a:rPr lang="zh-TW" altLang="en-US" b="1" dirty="0" smtClean="0"/>
              <a:t>示範：</a:t>
            </a:r>
            <a:endParaRPr lang="en-US" altLang="zh-TW" b="1" dirty="0" smtClean="0"/>
          </a:p>
          <a:p>
            <a:r>
              <a:rPr lang="en-US" altLang="zh-TW" b="1" dirty="0">
                <a:solidFill>
                  <a:srgbClr val="FF0000"/>
                </a:solidFill>
              </a:rPr>
              <a:t>&lt;h3&gt; </a:t>
            </a:r>
            <a:r>
              <a:rPr lang="zh-TW" altLang="en-US" b="1" dirty="0">
                <a:solidFill>
                  <a:srgbClr val="FF0000"/>
                </a:solidFill>
              </a:rPr>
              <a:t>&lt;i</a:t>
            </a:r>
            <a:r>
              <a:rPr lang="zh-TW" altLang="en-US" b="1" dirty="0"/>
              <a:t> </a:t>
            </a:r>
            <a:r>
              <a:rPr lang="zh-TW" altLang="en-US" dirty="0"/>
              <a:t>class=“fas fa-phone-square-al</a:t>
            </a:r>
            <a:r>
              <a:rPr lang="zh-TW" altLang="en-US" dirty="0" smtClean="0"/>
              <a:t>t</a:t>
            </a:r>
            <a:r>
              <a:rPr lang="en-US" altLang="zh-TW" dirty="0" smtClean="0"/>
              <a:t>”</a:t>
            </a:r>
            <a:r>
              <a:rPr lang="zh-TW" altLang="en-US" dirty="0" smtClean="0"/>
              <a:t>&gt;</a:t>
            </a:r>
            <a:r>
              <a:rPr lang="en-US" altLang="zh-TW" b="1" dirty="0">
                <a:solidFill>
                  <a:srgbClr val="FF0000"/>
                </a:solidFill>
              </a:rPr>
              <a:t>&lt;/</a:t>
            </a:r>
            <a:r>
              <a:rPr lang="en-US" altLang="zh-TW" b="1" dirty="0" err="1">
                <a:solidFill>
                  <a:srgbClr val="FF0000"/>
                </a:solidFill>
              </a:rPr>
              <a:t>i</a:t>
            </a:r>
            <a:r>
              <a:rPr lang="en-US" altLang="zh-TW" b="1" dirty="0">
                <a:solidFill>
                  <a:srgbClr val="FF0000"/>
                </a:solidFill>
              </a:rPr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02-3333333</a:t>
            </a:r>
            <a:r>
              <a:rPr lang="en-US" altLang="zh-TW" b="1" dirty="0" smtClean="0">
                <a:solidFill>
                  <a:srgbClr val="FF0000"/>
                </a:solidFill>
              </a:rPr>
              <a:t>&lt;/</a:t>
            </a:r>
            <a:r>
              <a:rPr lang="en-US" altLang="zh-TW" b="1" dirty="0">
                <a:solidFill>
                  <a:srgbClr val="FF0000"/>
                </a:solidFill>
              </a:rPr>
              <a:t>h3&gt;</a:t>
            </a:r>
          </a:p>
          <a:p>
            <a:endParaRPr lang="en-US" altLang="zh-TW" b="1" dirty="0" smtClean="0"/>
          </a:p>
          <a:p>
            <a:r>
              <a:rPr lang="zh-TW" altLang="en-US" b="1" dirty="0"/>
              <a:t>錯誤</a:t>
            </a:r>
            <a:r>
              <a:rPr lang="zh-TW" altLang="en-US" b="1" dirty="0" smtClean="0"/>
              <a:t>示範：</a:t>
            </a:r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&lt;h3&gt; </a:t>
            </a:r>
            <a:r>
              <a:rPr lang="zh-TW" altLang="en-US" dirty="0"/>
              <a:t>&lt;i class=“fas fa-phone-square-al</a:t>
            </a:r>
            <a:r>
              <a:rPr lang="zh-TW" altLang="en-US" dirty="0" smtClean="0"/>
              <a:t>t</a:t>
            </a:r>
            <a:r>
              <a:rPr lang="en-US" altLang="zh-TW" dirty="0" smtClean="0"/>
              <a:t>”</a:t>
            </a:r>
            <a:r>
              <a:rPr lang="zh-TW" altLang="en-US" dirty="0" smtClean="0"/>
              <a:t>&gt; </a:t>
            </a:r>
            <a:r>
              <a:rPr lang="en-US" altLang="zh-TW" dirty="0" smtClean="0"/>
              <a:t>02-3333333&lt;/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&gt;</a:t>
            </a:r>
            <a:r>
              <a:rPr lang="en-US" altLang="zh-TW" b="1" dirty="0" smtClean="0">
                <a:solidFill>
                  <a:srgbClr val="FF0000"/>
                </a:solidFill>
              </a:rPr>
              <a:t>&lt;/h3&gt;</a:t>
            </a:r>
          </a:p>
        </p:txBody>
      </p:sp>
    </p:spTree>
    <p:extLst>
      <p:ext uri="{BB962C8B-B14F-4D97-AF65-F5344CB8AC3E}">
        <p14:creationId xmlns:p14="http://schemas.microsoft.com/office/powerpoint/2010/main" val="1719333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GitHub pages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好不容易完成的</a:t>
            </a:r>
            <a:r>
              <a:rPr lang="zh-TW" altLang="en-US" dirty="0" smtClean="0"/>
              <a:t>網站，要怎麼分享給其他人呢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通常，會買一個網址、網站空間，單需要一點費用</a:t>
            </a:r>
            <a:endParaRPr lang="en-US" altLang="zh-TW" dirty="0" smtClean="0"/>
          </a:p>
          <a:p>
            <a:r>
              <a:rPr lang="zh-TW" altLang="en-US" dirty="0"/>
              <a:t>現在有個免費的空間</a:t>
            </a:r>
            <a:r>
              <a:rPr lang="en-US" altLang="zh-TW" dirty="0"/>
              <a:t>(2021</a:t>
            </a:r>
            <a:r>
              <a:rPr lang="en-US" altLang="zh-TW" dirty="0" smtClean="0"/>
              <a:t>)&gt;GitHub Pages</a:t>
            </a:r>
          </a:p>
          <a:p>
            <a:r>
              <a:rPr lang="zh-TW" altLang="en-US" dirty="0"/>
              <a:t>限制：只</a:t>
            </a:r>
            <a:r>
              <a:rPr lang="zh-TW" altLang="en-US" dirty="0" smtClean="0"/>
              <a:t>能放靜態網頁</a:t>
            </a:r>
            <a:r>
              <a:rPr lang="en-US" altLang="zh-TW" dirty="0" smtClean="0"/>
              <a:t>(HTML, CSS, 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點選網址開始動手作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https://pages.github.com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863031" y="4212032"/>
            <a:ext cx="1034321" cy="194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7051625" y="4467069"/>
            <a:ext cx="1573967" cy="14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8958915" y="4047840"/>
            <a:ext cx="2991785" cy="945460"/>
            <a:chOff x="9069049" y="3836402"/>
            <a:chExt cx="2991785" cy="945460"/>
          </a:xfrm>
        </p:grpSpPr>
        <p:sp>
          <p:nvSpPr>
            <p:cNvPr id="7" name="摺角紙張 6"/>
            <p:cNvSpPr/>
            <p:nvPr/>
          </p:nvSpPr>
          <p:spPr>
            <a:xfrm>
              <a:off x="9069049" y="3867462"/>
              <a:ext cx="824459" cy="914400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網頁</a:t>
              </a:r>
              <a:r>
                <a:rPr lang="en-US" altLang="zh-TW" dirty="0" smtClean="0"/>
                <a:t>1</a:t>
              </a:r>
              <a:endParaRPr lang="en-US" altLang="zh-TW" dirty="0"/>
            </a:p>
          </p:txBody>
        </p:sp>
        <p:sp>
          <p:nvSpPr>
            <p:cNvPr id="8" name="摺角紙張 7"/>
            <p:cNvSpPr/>
            <p:nvPr/>
          </p:nvSpPr>
          <p:spPr>
            <a:xfrm>
              <a:off x="9968459" y="3867462"/>
              <a:ext cx="824459" cy="914400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網頁</a:t>
              </a:r>
              <a:r>
                <a:rPr lang="en-US" altLang="zh-TW" dirty="0" smtClean="0"/>
                <a:t>2</a:t>
              </a:r>
              <a:endParaRPr lang="en-US" altLang="zh-TW" dirty="0"/>
            </a:p>
          </p:txBody>
        </p:sp>
        <p:sp>
          <p:nvSpPr>
            <p:cNvPr id="9" name="摺角紙張 8"/>
            <p:cNvSpPr/>
            <p:nvPr/>
          </p:nvSpPr>
          <p:spPr>
            <a:xfrm>
              <a:off x="11236375" y="3836402"/>
              <a:ext cx="824459" cy="914400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網頁</a:t>
              </a:r>
              <a:r>
                <a:rPr lang="en-US" altLang="zh-TW" dirty="0" smtClean="0"/>
                <a:t>N</a:t>
              </a:r>
              <a:endParaRPr lang="en-US" altLang="zh-TW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7384948" y="3888867"/>
            <a:ext cx="990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/>
              <a:t>上</a:t>
            </a:r>
            <a:r>
              <a:rPr lang="zh-TW" altLang="en-US" b="1" dirty="0" smtClean="0"/>
              <a:t>傳</a:t>
            </a:r>
            <a:endParaRPr lang="en-US" altLang="zh-TW" b="1" dirty="0" smtClean="0"/>
          </a:p>
          <a:p>
            <a:pPr algn="ctr"/>
            <a:r>
              <a:rPr lang="en-US" altLang="zh-TW" b="1" dirty="0" smtClean="0"/>
              <a:t>UPLOAD</a:t>
            </a:r>
            <a:endParaRPr lang="zh-TW" altLang="en-US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897352" y="4670135"/>
            <a:ext cx="2340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/>
              <a:t>設定域名</a:t>
            </a:r>
            <a:endParaRPr lang="en-US" altLang="zh-TW" b="1" dirty="0" smtClean="0"/>
          </a:p>
          <a:p>
            <a:pPr algn="ctr"/>
            <a:r>
              <a:rPr lang="en-US" altLang="zh-TW" b="1" dirty="0" smtClean="0"/>
              <a:t>Ex. YAHOO! GOOGLE…</a:t>
            </a:r>
            <a:endParaRPr lang="zh-TW" altLang="en-US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434262" y="5415444"/>
            <a:ext cx="133882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/>
              <a:t>通常都要錢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123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新手村</a:t>
            </a:r>
            <a:r>
              <a:rPr lang="en-US" altLang="zh-TW" dirty="0" smtClean="0"/>
              <a:t>-GitHub</a:t>
            </a:r>
            <a:r>
              <a:rPr lang="zh-TW" altLang="en-US" dirty="0" smtClean="0"/>
              <a:t>帳號申請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9746" y="1798820"/>
            <a:ext cx="5460746" cy="11360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00B0F0"/>
                </a:solidFill>
                <a:hlinkClick r:id="rId3"/>
              </a:rPr>
              <a:t>https://github.com</a:t>
            </a:r>
            <a:r>
              <a:rPr lang="en-US" altLang="zh-TW" sz="3600" dirty="0" smtClean="0">
                <a:solidFill>
                  <a:srgbClr val="00B0F0"/>
                </a:solidFill>
                <a:hlinkClick r:id="rId3"/>
              </a:rPr>
              <a:t>/</a:t>
            </a:r>
            <a:r>
              <a:rPr lang="en-US" altLang="zh-TW" sz="3600" dirty="0" smtClean="0">
                <a:solidFill>
                  <a:srgbClr val="00B0F0"/>
                </a:solidFill>
              </a:rPr>
              <a:t> </a:t>
            </a:r>
            <a:endParaRPr lang="zh-TW" altLang="en-US" sz="3600" dirty="0">
              <a:solidFill>
                <a:srgbClr val="00B0F0"/>
              </a:solidFill>
            </a:endParaRPr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6" y="2934872"/>
            <a:ext cx="5460746" cy="3747241"/>
          </a:xfrm>
        </p:spPr>
      </p:pic>
      <p:sp>
        <p:nvSpPr>
          <p:cNvPr id="8" name="文字方塊 7"/>
          <p:cNvSpPr txBox="1"/>
          <p:nvPr/>
        </p:nvSpPr>
        <p:spPr>
          <a:xfrm>
            <a:off x="7234024" y="56624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一般人都不會有</a:t>
            </a:r>
            <a:r>
              <a:rPr lang="en-US" altLang="zh-TW" b="1" dirty="0" smtClean="0">
                <a:solidFill>
                  <a:srgbClr val="FF0000"/>
                </a:solidFill>
              </a:rPr>
              <a:t>GitHub</a:t>
            </a:r>
            <a:r>
              <a:rPr lang="zh-TW" altLang="en-US" b="1" dirty="0" smtClean="0">
                <a:solidFill>
                  <a:srgbClr val="FF0000"/>
                </a:solidFill>
              </a:rPr>
              <a:t>帳號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所以我們先來申請一個</a:t>
            </a:r>
            <a:r>
              <a:rPr lang="zh-TW" altLang="en-US" b="1" dirty="0">
                <a:solidFill>
                  <a:srgbClr val="FF0000"/>
                </a:solidFill>
              </a:rPr>
              <a:t>帳號</a:t>
            </a: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92" y="1636434"/>
            <a:ext cx="4539949" cy="504567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861373" y="2934872"/>
            <a:ext cx="133882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使用者帳號</a:t>
            </a:r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861373" y="3451067"/>
            <a:ext cx="133882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altLang="zh-TW" dirty="0" smtClean="0"/>
              <a:t>Mail</a:t>
            </a: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861373" y="3961440"/>
            <a:ext cx="133882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/>
              <a:t>密碼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162755" y="4548388"/>
            <a:ext cx="263413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不用勾</a:t>
            </a:r>
            <a:r>
              <a:rPr lang="en-US" altLang="zh-TW" dirty="0" smtClean="0"/>
              <a:t>~</a:t>
            </a:r>
            <a:r>
              <a:rPr lang="zh-TW" altLang="en-US" dirty="0" smtClean="0"/>
              <a:t>如果你不想看到一堆英文宣傳信</a:t>
            </a:r>
            <a:endParaRPr lang="en-US" altLang="zh-TW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162754" y="5838738"/>
            <a:ext cx="2780889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真人辨識碼</a:t>
            </a:r>
            <a:endParaRPr lang="en-US" altLang="zh-TW" dirty="0" smtClean="0"/>
          </a:p>
          <a:p>
            <a:r>
              <a:rPr lang="en-US" altLang="zh-TW" dirty="0" smtClean="0"/>
              <a:t>GitHub</a:t>
            </a:r>
            <a:r>
              <a:rPr lang="zh-TW" altLang="en-US" dirty="0" smtClean="0"/>
              <a:t>避免自己被灌爆</a:t>
            </a:r>
            <a:endParaRPr lang="en-US" altLang="zh-TW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778889" y="1886259"/>
            <a:ext cx="2032865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很重要，記得選</a:t>
            </a:r>
            <a:r>
              <a:rPr lang="en-US" altLang="zh-TW" dirty="0" smtClean="0"/>
              <a:t>FREE </a:t>
            </a:r>
            <a:r>
              <a:rPr lang="zh-TW" altLang="en-US" dirty="0" smtClean="0"/>
              <a:t>就好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56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89746" y="1798820"/>
            <a:ext cx="5460746" cy="11360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</a:t>
            </a:r>
            <a:r>
              <a:rPr lang="zh-TW" altLang="en-US" dirty="0" smtClean="0"/>
              <a:t>步</a:t>
            </a:r>
            <a:r>
              <a:rPr lang="en-US" altLang="zh-TW" dirty="0" smtClean="0"/>
              <a:t>:</a:t>
            </a:r>
            <a:r>
              <a:rPr lang="zh-TW" altLang="en-US" dirty="0" smtClean="0"/>
              <a:t> 開啟</a:t>
            </a:r>
            <a:r>
              <a:rPr lang="en-US" altLang="zh-TW" dirty="0" smtClean="0"/>
              <a:t>GitHub Page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5" y="2934872"/>
            <a:ext cx="5460746" cy="3392538"/>
          </a:xfrm>
        </p:spPr>
      </p:pic>
      <p:sp>
        <p:nvSpPr>
          <p:cNvPr id="5" name="矩形 4"/>
          <p:cNvSpPr/>
          <p:nvPr/>
        </p:nvSpPr>
        <p:spPr>
          <a:xfrm>
            <a:off x="389745" y="2074459"/>
            <a:ext cx="5154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sz="3200" dirty="0">
                <a:hlinkClick r:id="rId4"/>
              </a:rPr>
              <a:t>https://pages.github.com/</a:t>
            </a:r>
            <a:r>
              <a:rPr lang="en-US" altLang="zh-TW" sz="3200" dirty="0"/>
              <a:t> 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4" y="1940189"/>
            <a:ext cx="5799656" cy="344128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132514" y="5404080"/>
            <a:ext cx="5799657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中文大意</a:t>
            </a:r>
            <a:r>
              <a:rPr lang="zh-TW" altLang="en-US" b="1" dirty="0" smtClean="0">
                <a:solidFill>
                  <a:srgbClr val="FFFF00"/>
                </a:solidFill>
              </a:rPr>
              <a:t>是：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endParaRPr lang="en-US" altLang="zh-TW" b="1" dirty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一個</a:t>
            </a:r>
            <a:r>
              <a:rPr lang="en-US" altLang="zh-TW" b="1" dirty="0">
                <a:solidFill>
                  <a:srgbClr val="FFFF00"/>
                </a:solidFill>
              </a:rPr>
              <a:t>GitHub</a:t>
            </a:r>
            <a:r>
              <a:rPr lang="zh-TW" altLang="en-US" b="1" dirty="0">
                <a:solidFill>
                  <a:srgbClr val="FFFF00"/>
                </a:solidFill>
              </a:rPr>
              <a:t>帳號</a:t>
            </a:r>
            <a:r>
              <a:rPr lang="zh-TW" altLang="en-US" b="1" dirty="0" smtClean="0">
                <a:solidFill>
                  <a:srgbClr val="FFFF00"/>
                </a:solidFill>
              </a:rPr>
              <a:t>都可以得到一個專屬網址</a:t>
            </a:r>
            <a:r>
              <a:rPr lang="en-US" altLang="zh-TW" b="1" dirty="0" smtClean="0">
                <a:solidFill>
                  <a:srgbClr val="FFFF00"/>
                </a:solidFill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</a:rPr>
              <a:t>可對外連結的</a:t>
            </a:r>
            <a:r>
              <a:rPr lang="en-US" altLang="zh-TW" b="1" dirty="0">
                <a:solidFill>
                  <a:srgbClr val="FFFF00"/>
                </a:solidFill>
              </a:rPr>
              <a:t>)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99305" y="1475654"/>
            <a:ext cx="2032865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登入剛剛申請好的帳號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6640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登入後看到的畫面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570"/>
            <a:ext cx="8160129" cy="4682723"/>
          </a:xfrm>
        </p:spPr>
      </p:pic>
      <p:sp>
        <p:nvSpPr>
          <p:cNvPr id="5" name="文字方塊 4"/>
          <p:cNvSpPr txBox="1"/>
          <p:nvPr/>
        </p:nvSpPr>
        <p:spPr>
          <a:xfrm>
            <a:off x="2111022" y="3860225"/>
            <a:ext cx="3194756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中文大意</a:t>
            </a:r>
            <a:r>
              <a:rPr lang="zh-TW" altLang="en-US" b="1" dirty="0" smtClean="0">
                <a:solidFill>
                  <a:srgbClr val="FFFF00"/>
                </a:solidFill>
              </a:rPr>
              <a:t>是：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 smtClean="0">
                <a:solidFill>
                  <a:srgbClr val="FFFF00"/>
                </a:solidFill>
              </a:rPr>
              <a:t>新增一個倉庫</a:t>
            </a:r>
            <a:r>
              <a:rPr lang="en-US" altLang="zh-TW" b="1" dirty="0" smtClean="0">
                <a:solidFill>
                  <a:srgbClr val="FFFF00"/>
                </a:solidFill>
              </a:rPr>
              <a:t>(</a:t>
            </a:r>
            <a:r>
              <a:rPr lang="en-US" altLang="zh-TW" u="sng" dirty="0" smtClean="0">
                <a:hlinkClick r:id="rId3"/>
              </a:rPr>
              <a:t>repository</a:t>
            </a:r>
            <a:r>
              <a:rPr lang="en-US" altLang="zh-TW" u="sng" dirty="0" smtClean="0"/>
              <a:t>)</a:t>
            </a:r>
            <a:r>
              <a:rPr lang="zh-TW" altLang="en-US" b="1" dirty="0" smtClean="0">
                <a:solidFill>
                  <a:srgbClr val="FFFF00"/>
                </a:solidFill>
              </a:rPr>
              <a:t>拿來放新的想法或是程式</a:t>
            </a:r>
            <a:r>
              <a:rPr lang="en-US" altLang="zh-TW" b="1" dirty="0" smtClean="0">
                <a:solidFill>
                  <a:srgbClr val="FFFF00"/>
                </a:solidFill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</a:rPr>
              <a:t>專案</a:t>
            </a:r>
            <a:r>
              <a:rPr lang="en-US" altLang="zh-TW" b="1" dirty="0" smtClean="0">
                <a:solidFill>
                  <a:srgbClr val="FFFF00"/>
                </a:solidFill>
              </a:rPr>
              <a:t>)</a:t>
            </a:r>
          </a:p>
          <a:p>
            <a:endParaRPr lang="en-US" altLang="zh-TW" b="1" dirty="0">
              <a:solidFill>
                <a:srgbClr val="FFFF00"/>
              </a:solidFill>
            </a:endParaRPr>
          </a:p>
          <a:p>
            <a:r>
              <a:rPr lang="zh-TW" altLang="en-US" b="1" dirty="0" smtClean="0">
                <a:solidFill>
                  <a:srgbClr val="FFFF00"/>
                </a:solidFill>
              </a:rPr>
              <a:t>白話文</a:t>
            </a:r>
            <a:r>
              <a:rPr lang="en-US" altLang="zh-TW" b="1" dirty="0" smtClean="0">
                <a:solidFill>
                  <a:srgbClr val="FFFF00"/>
                </a:solidFill>
              </a:rPr>
              <a:t>: </a:t>
            </a:r>
          </a:p>
          <a:p>
            <a:r>
              <a:rPr lang="zh-TW" altLang="en-US" b="1" dirty="0" smtClean="0">
                <a:solidFill>
                  <a:srgbClr val="FFFF00"/>
                </a:solidFill>
              </a:rPr>
              <a:t>              開新空間拿來放專案</a:t>
            </a:r>
            <a:endParaRPr lang="en-US" altLang="zh-TW" b="1" dirty="0">
              <a:solidFill>
                <a:srgbClr val="FFFF00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 rot="13885484">
            <a:off x="2228162" y="3340966"/>
            <a:ext cx="50800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161064" y="2258719"/>
            <a:ext cx="1224844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+</a:t>
            </a:r>
            <a:r>
              <a:rPr lang="zh-TW" altLang="en-US" b="1" dirty="0" smtClean="0">
                <a:solidFill>
                  <a:srgbClr val="FFFF00"/>
                </a:solidFill>
              </a:rPr>
              <a:t> </a:t>
            </a:r>
            <a:r>
              <a:rPr lang="en-US" altLang="zh-TW" b="1" dirty="0" smtClean="0">
                <a:solidFill>
                  <a:srgbClr val="FFFF00"/>
                </a:solidFill>
              </a:rPr>
              <a:t>:</a:t>
            </a:r>
          </a:p>
          <a:p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zh-TW" altLang="en-US" b="1" dirty="0" smtClean="0">
                <a:solidFill>
                  <a:srgbClr val="FFFF00"/>
                </a:solidFill>
              </a:rPr>
              <a:t>   </a:t>
            </a:r>
            <a:r>
              <a:rPr lang="zh-TW" altLang="en-US" b="1" dirty="0">
                <a:solidFill>
                  <a:srgbClr val="FFFF00"/>
                </a:solidFill>
              </a:rPr>
              <a:t>新</a:t>
            </a:r>
            <a:r>
              <a:rPr lang="zh-TW" altLang="en-US" b="1" dirty="0" smtClean="0">
                <a:solidFill>
                  <a:srgbClr val="FFFF00"/>
                </a:solidFill>
              </a:rPr>
              <a:t>空間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zh-TW" altLang="en-US" b="1" dirty="0" smtClean="0">
                <a:solidFill>
                  <a:srgbClr val="FFFF00"/>
                </a:solidFill>
              </a:rPr>
              <a:t>   新專案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zh-TW" altLang="en-US" b="1" dirty="0" smtClean="0">
                <a:solidFill>
                  <a:srgbClr val="FFFF00"/>
                </a:solidFill>
              </a:rPr>
              <a:t>   新</a:t>
            </a:r>
            <a:r>
              <a:rPr lang="en-US" altLang="zh-TW" b="1" dirty="0" smtClean="0">
                <a:solidFill>
                  <a:srgbClr val="FFFF00"/>
                </a:solidFill>
              </a:rPr>
              <a:t>Team</a:t>
            </a:r>
          </a:p>
          <a:p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zh-TW" altLang="en-US" b="1" dirty="0" smtClean="0">
                <a:solidFill>
                  <a:srgbClr val="FFFF00"/>
                </a:solidFill>
              </a:rPr>
              <a:t> </a:t>
            </a:r>
            <a:endParaRPr lang="en-US" altLang="zh-TW" b="1" dirty="0">
              <a:solidFill>
                <a:srgbClr val="FFFF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563745" y="2258719"/>
            <a:ext cx="1460788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圖</a:t>
            </a:r>
            <a:r>
              <a:rPr lang="zh-TW" altLang="en-US" b="1" dirty="0" smtClean="0">
                <a:solidFill>
                  <a:srgbClr val="FFFF00"/>
                </a:solidFill>
              </a:rPr>
              <a:t> </a:t>
            </a:r>
            <a:r>
              <a:rPr lang="en-US" altLang="zh-TW" b="1" dirty="0" smtClean="0">
                <a:solidFill>
                  <a:srgbClr val="FFFF00"/>
                </a:solidFill>
              </a:rPr>
              <a:t>:</a:t>
            </a:r>
          </a:p>
          <a:p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zh-TW" altLang="en-US" b="1" dirty="0" smtClean="0">
                <a:solidFill>
                  <a:srgbClr val="FFFF00"/>
                </a:solidFill>
              </a:rPr>
              <a:t>   個人設定  </a:t>
            </a:r>
            <a:endParaRPr lang="en-US" altLang="zh-TW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0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第二步：開啟全新倉庫空間</a:t>
            </a:r>
            <a:endParaRPr lang="zh-TW" altLang="en-US" dirty="0"/>
          </a:p>
        </p:txBody>
      </p:sp>
      <p:pic>
        <p:nvPicPr>
          <p:cNvPr id="5" name="內容版面配置區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0490"/>
            <a:ext cx="8160129" cy="46827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3277445"/>
            <a:ext cx="1622778" cy="662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2836731" y="3429000"/>
            <a:ext cx="50800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86" y="2021172"/>
            <a:ext cx="4903222" cy="48514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08271" y="2766623"/>
            <a:ext cx="1358104" cy="662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60978" y="2399843"/>
            <a:ext cx="329635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原來設定的</a:t>
            </a:r>
            <a:r>
              <a:rPr lang="zh-TW" altLang="en-US" b="1" dirty="0" smtClean="0">
                <a:solidFill>
                  <a:srgbClr val="FFFF00"/>
                </a:solidFill>
              </a:rPr>
              <a:t>名字</a:t>
            </a:r>
            <a:r>
              <a:rPr lang="en-US" altLang="zh-TW" b="1" dirty="0" smtClean="0">
                <a:solidFill>
                  <a:srgbClr val="FFFF00"/>
                </a:solidFill>
              </a:rPr>
              <a:t>:</a:t>
            </a:r>
            <a:r>
              <a:rPr lang="zh-TW" altLang="en-US" b="1" dirty="0" smtClean="0">
                <a:solidFill>
                  <a:srgbClr val="FFFF00"/>
                </a:solidFill>
              </a:rPr>
              <a:t>沒有可以選的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170087" y="2399843"/>
            <a:ext cx="4691604" cy="424731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注意：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 smtClean="0">
                <a:solidFill>
                  <a:srgbClr val="FFFF00"/>
                </a:solidFill>
              </a:rPr>
              <a:t>這裡牽扯到</a:t>
            </a:r>
            <a:r>
              <a:rPr lang="en-US" altLang="zh-TW" b="1" dirty="0" smtClean="0">
                <a:solidFill>
                  <a:srgbClr val="FFFF00"/>
                </a:solidFill>
              </a:rPr>
              <a:t>“</a:t>
            </a:r>
            <a:r>
              <a:rPr lang="zh-TW" altLang="en-US" b="1" dirty="0" smtClean="0">
                <a:solidFill>
                  <a:srgbClr val="FFFF00"/>
                </a:solidFill>
              </a:rPr>
              <a:t>網址</a:t>
            </a:r>
            <a:r>
              <a:rPr lang="en-US" altLang="zh-TW" b="1" dirty="0" smtClean="0">
                <a:solidFill>
                  <a:srgbClr val="FFFF00"/>
                </a:solidFill>
              </a:rPr>
              <a:t>”</a:t>
            </a:r>
            <a:r>
              <a:rPr lang="zh-TW" altLang="en-US" b="1" dirty="0" smtClean="0">
                <a:solidFill>
                  <a:srgbClr val="FFFF00"/>
                </a:solidFill>
              </a:rPr>
              <a:t>的呈現，才可以讓別人連線看到，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endParaRPr lang="en-US" altLang="zh-TW" b="1" dirty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有的書會寫要</a:t>
            </a:r>
            <a:r>
              <a:rPr lang="en-US" altLang="zh-TW" b="1" dirty="0">
                <a:solidFill>
                  <a:srgbClr val="FFFF00"/>
                </a:solidFill>
              </a:rPr>
              <a:t>fellow</a:t>
            </a:r>
            <a:r>
              <a:rPr lang="zh-TW" altLang="en-US" b="1" dirty="0">
                <a:solidFill>
                  <a:srgbClr val="FFFF00"/>
                </a:solidFill>
              </a:rPr>
              <a:t>一定的</a:t>
            </a:r>
            <a:r>
              <a:rPr lang="zh-TW" altLang="en-US" b="1" dirty="0" smtClean="0">
                <a:solidFill>
                  <a:srgbClr val="FFFF00"/>
                </a:solidFill>
              </a:rPr>
              <a:t>規則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範例</a:t>
            </a:r>
            <a:r>
              <a:rPr lang="en-US" altLang="zh-TW" b="1" dirty="0">
                <a:solidFill>
                  <a:srgbClr val="FFFF00"/>
                </a:solidFill>
              </a:rPr>
              <a:t>1</a:t>
            </a:r>
            <a:r>
              <a:rPr lang="zh-TW" altLang="en-US" b="1" dirty="0" smtClean="0">
                <a:solidFill>
                  <a:srgbClr val="FFFF00"/>
                </a:solidFill>
              </a:rPr>
              <a:t>：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Username.github.io</a:t>
            </a:r>
          </a:p>
          <a:p>
            <a:r>
              <a:rPr lang="en-US" altLang="zh-TW" b="1" dirty="0" smtClean="0">
                <a:solidFill>
                  <a:srgbClr val="FFFF00"/>
                </a:solidFill>
              </a:rPr>
              <a:t>Username&gt; </a:t>
            </a:r>
            <a:r>
              <a:rPr lang="zh-TW" altLang="en-US" b="1" dirty="0" smtClean="0">
                <a:solidFill>
                  <a:srgbClr val="FFFF00"/>
                </a:solidFill>
              </a:rPr>
              <a:t>自己的帳號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所以 我的就是</a:t>
            </a:r>
            <a:r>
              <a:rPr lang="zh-TW" altLang="en-US" b="1" dirty="0" smtClean="0">
                <a:solidFill>
                  <a:srgbClr val="FFFF00"/>
                </a:solidFill>
              </a:rPr>
              <a:t>寫 </a:t>
            </a:r>
            <a:r>
              <a:rPr lang="en-US" altLang="zh-TW" b="1" dirty="0" smtClean="0">
                <a:solidFill>
                  <a:srgbClr val="FF0000"/>
                </a:solidFill>
              </a:rPr>
              <a:t>ChiaowenKao.github.io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範例</a:t>
            </a:r>
            <a:r>
              <a:rPr lang="en-US" altLang="zh-TW" b="1" dirty="0">
                <a:solidFill>
                  <a:srgbClr val="FFFF00"/>
                </a:solidFill>
              </a:rPr>
              <a:t>2: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隨意</a:t>
            </a:r>
            <a:r>
              <a:rPr lang="zh-TW" altLang="en-US" b="1" dirty="0" smtClean="0">
                <a:solidFill>
                  <a:srgbClr val="FF0000"/>
                </a:solidFill>
              </a:rPr>
              <a:t>名稱</a:t>
            </a:r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</a:rPr>
              <a:t>英文</a:t>
            </a:r>
            <a:r>
              <a:rPr lang="en-US" altLang="zh-TW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Ex. demo </a:t>
            </a:r>
            <a:r>
              <a:rPr lang="zh-TW" altLang="en-US" b="1" dirty="0" smtClean="0">
                <a:solidFill>
                  <a:srgbClr val="FF0000"/>
                </a:solidFill>
              </a:rPr>
              <a:t>或是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web.demo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, website</a:t>
            </a:r>
          </a:p>
          <a:p>
            <a:endParaRPr lang="en-US" altLang="zh-TW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FF00"/>
                </a:solidFill>
              </a:rPr>
              <a:t>都</a:t>
            </a:r>
            <a:r>
              <a:rPr lang="zh-TW" altLang="en-US" b="1" dirty="0" smtClean="0">
                <a:solidFill>
                  <a:srgbClr val="FFFF00"/>
                </a:solidFill>
              </a:rPr>
              <a:t>可以 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6583847" y="2913145"/>
            <a:ext cx="50800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6" y="1241778"/>
            <a:ext cx="4769845" cy="11974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97766" y="5138169"/>
            <a:ext cx="1622778" cy="1170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五角星形 2"/>
          <p:cNvSpPr/>
          <p:nvPr/>
        </p:nvSpPr>
        <p:spPr>
          <a:xfrm>
            <a:off x="2889991" y="4672677"/>
            <a:ext cx="726510" cy="601249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277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內容版面配置區 1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4" y="2159344"/>
            <a:ext cx="8125536" cy="435133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建好空間後會看到的畫面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912654" y="1951672"/>
            <a:ext cx="5112333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空間建立好之後，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就要把我們的</a:t>
            </a:r>
            <a:r>
              <a:rPr lang="zh-TW" altLang="en-US" b="1" dirty="0" smtClean="0">
                <a:solidFill>
                  <a:srgbClr val="FFFF00"/>
                </a:solidFill>
              </a:rPr>
              <a:t>履歷</a:t>
            </a:r>
            <a:r>
              <a:rPr lang="en-US" altLang="zh-TW" b="1" dirty="0" smtClean="0">
                <a:solidFill>
                  <a:srgbClr val="FFFF00"/>
                </a:solidFill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</a:rPr>
              <a:t>現在版本</a:t>
            </a:r>
            <a:r>
              <a:rPr lang="en-US" altLang="zh-TW" b="1" dirty="0" smtClean="0">
                <a:solidFill>
                  <a:srgbClr val="FFFF00"/>
                </a:solidFill>
              </a:rPr>
              <a:t>)</a:t>
            </a:r>
            <a:r>
              <a:rPr lang="zh-TW" altLang="en-US" b="1" dirty="0" smtClean="0">
                <a:solidFill>
                  <a:srgbClr val="FFFF00"/>
                </a:solidFill>
              </a:rPr>
              <a:t>，從本機端電腦上</a:t>
            </a:r>
            <a:r>
              <a:rPr lang="zh-TW" altLang="en-US" b="1" dirty="0">
                <a:solidFill>
                  <a:srgbClr val="FFFF00"/>
                </a:solidFill>
              </a:rPr>
              <a:t>傳到這個</a:t>
            </a:r>
            <a:r>
              <a:rPr lang="zh-TW" altLang="en-US" b="1" dirty="0" smtClean="0">
                <a:solidFill>
                  <a:srgbClr val="FFFF00"/>
                </a:solidFill>
              </a:rPr>
              <a:t>空間，然後才能分享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endParaRPr lang="en-US" altLang="zh-TW" b="1" dirty="0">
              <a:solidFill>
                <a:srgbClr val="FFFF00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 flipH="1">
            <a:off x="5722472" y="5225589"/>
            <a:ext cx="595091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122143" y="5123549"/>
            <a:ext cx="5069857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/>
              <a:t>剛剛有選擇 </a:t>
            </a:r>
            <a:r>
              <a:rPr lang="en-US" altLang="zh-TW" dirty="0"/>
              <a:t>Readme.md (</a:t>
            </a:r>
            <a:r>
              <a:rPr lang="zh-TW" altLang="en-US" dirty="0"/>
              <a:t>使用說明建立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系統就會自動幫大家建立好初始的說明文件</a:t>
            </a:r>
          </a:p>
        </p:txBody>
      </p:sp>
      <p:sp>
        <p:nvSpPr>
          <p:cNvPr id="10" name="向右箭號 9"/>
          <p:cNvSpPr/>
          <p:nvPr/>
        </p:nvSpPr>
        <p:spPr>
          <a:xfrm flipH="1">
            <a:off x="6317563" y="2418190"/>
            <a:ext cx="595091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126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把所有檔案都上傳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2" y="2096884"/>
            <a:ext cx="7986452" cy="3955123"/>
          </a:xfrm>
        </p:spPr>
      </p:pic>
      <p:sp>
        <p:nvSpPr>
          <p:cNvPr id="5" name="矩形 4"/>
          <p:cNvSpPr/>
          <p:nvPr/>
        </p:nvSpPr>
        <p:spPr>
          <a:xfrm>
            <a:off x="5157216" y="3127248"/>
            <a:ext cx="975297" cy="658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 rot="5400000">
            <a:off x="5481307" y="2551738"/>
            <a:ext cx="50800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93680" y="2197543"/>
            <a:ext cx="188325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圖形化上傳介面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 rot="5400000">
            <a:off x="6422932" y="1608268"/>
            <a:ext cx="50800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664677" y="1232899"/>
            <a:ext cx="243699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Upload files (</a:t>
            </a:r>
            <a:r>
              <a:rPr lang="zh-TW" altLang="en-US" b="1" dirty="0" smtClean="0">
                <a:solidFill>
                  <a:srgbClr val="FFFF00"/>
                </a:solidFill>
              </a:rPr>
              <a:t>上傳檔案</a:t>
            </a:r>
            <a:r>
              <a:rPr lang="en-US" altLang="zh-TW" b="1" dirty="0" smtClean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5296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上傳檔案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7" y="1690688"/>
            <a:ext cx="6377818" cy="4351338"/>
          </a:xfrm>
        </p:spPr>
      </p:pic>
      <p:sp>
        <p:nvSpPr>
          <p:cNvPr id="5" name="向右箭號 4"/>
          <p:cNvSpPr/>
          <p:nvPr/>
        </p:nvSpPr>
        <p:spPr>
          <a:xfrm flipH="1">
            <a:off x="5344717" y="2744106"/>
            <a:ext cx="595091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939808" y="2139088"/>
            <a:ext cx="3284342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把檔案丟上來</a:t>
            </a:r>
            <a:r>
              <a:rPr lang="en-US" altLang="zh-TW" b="1" dirty="0" smtClean="0">
                <a:solidFill>
                  <a:srgbClr val="FFFF00"/>
                </a:solidFill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</a:rPr>
              <a:t>全部</a:t>
            </a:r>
            <a:r>
              <a:rPr lang="en-US" altLang="zh-TW" b="1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altLang="zh-TW" b="1" dirty="0" smtClean="0">
                <a:solidFill>
                  <a:srgbClr val="FFFF00"/>
                </a:solidFill>
              </a:rPr>
              <a:t>Index.html </a:t>
            </a:r>
            <a:r>
              <a:rPr lang="zh-TW" altLang="en-US" b="1" dirty="0" smtClean="0">
                <a:solidFill>
                  <a:srgbClr val="FFFF00"/>
                </a:solidFill>
              </a:rPr>
              <a:t>資料夾</a:t>
            </a:r>
            <a:r>
              <a:rPr lang="en-US" altLang="zh-TW" b="1" dirty="0" smtClean="0">
                <a:solidFill>
                  <a:srgbClr val="FFFF00"/>
                </a:solidFill>
              </a:rPr>
              <a:t>….</a:t>
            </a:r>
            <a:r>
              <a:rPr lang="zh-TW" altLang="en-US" b="1" dirty="0" smtClean="0">
                <a:solidFill>
                  <a:srgbClr val="FFFF00"/>
                </a:solidFill>
              </a:rPr>
              <a:t>等等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endParaRPr lang="en-US" altLang="zh-TW" b="1" dirty="0">
              <a:solidFill>
                <a:srgbClr val="FFFF00"/>
              </a:solidFill>
            </a:endParaRPr>
          </a:p>
          <a:p>
            <a:r>
              <a:rPr lang="zh-TW" altLang="en-US" b="1" dirty="0" smtClean="0">
                <a:solidFill>
                  <a:srgbClr val="FFFF00"/>
                </a:solidFill>
              </a:rPr>
              <a:t>說明</a:t>
            </a:r>
            <a:r>
              <a:rPr lang="en-US" altLang="zh-TW" b="1" dirty="0" smtClean="0">
                <a:solidFill>
                  <a:srgbClr val="FFFF00"/>
                </a:solidFill>
              </a:rPr>
              <a:t>:</a:t>
            </a:r>
            <a:r>
              <a:rPr lang="zh-TW" altLang="en-US" b="1" dirty="0" smtClean="0">
                <a:solidFill>
                  <a:srgbClr val="FFFF00"/>
                </a:solidFill>
              </a:rPr>
              <a:t> 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檔案可以</a:t>
            </a:r>
            <a:r>
              <a:rPr lang="zh-TW" altLang="en-US" b="1" dirty="0" smtClean="0">
                <a:solidFill>
                  <a:srgbClr val="FFFF00"/>
                </a:solidFill>
              </a:rPr>
              <a:t>用</a:t>
            </a:r>
            <a:r>
              <a:rPr lang="en-US" altLang="zh-TW" b="1" dirty="0">
                <a:solidFill>
                  <a:srgbClr val="FFFF00"/>
                </a:solidFill>
              </a:rPr>
              <a:t> </a:t>
            </a:r>
            <a:r>
              <a:rPr lang="en-US" altLang="zh-TW" b="1" dirty="0" smtClean="0">
                <a:solidFill>
                  <a:srgbClr val="FFFF00"/>
                </a:solidFill>
              </a:rPr>
              <a:t>choose your files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資料夾 用拖曳的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 flipH="1">
            <a:off x="5460996" y="4743432"/>
            <a:ext cx="595091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056087" y="4692411"/>
            <a:ext cx="3284342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順便寫一下這次做的事情，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發揮</a:t>
            </a:r>
            <a:r>
              <a:rPr lang="en-US" altLang="zh-TW" b="1" dirty="0">
                <a:solidFill>
                  <a:srgbClr val="FFFF00"/>
                </a:solidFill>
              </a:rPr>
              <a:t>GitHub</a:t>
            </a:r>
            <a:r>
              <a:rPr lang="zh-TW" altLang="en-US" b="1" dirty="0">
                <a:solidFill>
                  <a:srgbClr val="FFFF00"/>
                </a:solidFill>
              </a:rPr>
              <a:t>最初的核心</a:t>
            </a:r>
            <a:r>
              <a:rPr lang="zh-TW" altLang="en-US" b="1" dirty="0" smtClean="0">
                <a:solidFill>
                  <a:srgbClr val="FFFF00"/>
                </a:solidFill>
              </a:rPr>
              <a:t>功能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版本紀錄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908" y="1288560"/>
            <a:ext cx="2911092" cy="29110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224149" y="1419517"/>
            <a:ext cx="2772073" cy="2846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8441753" y="3476476"/>
            <a:ext cx="759529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3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上傳後的樣子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54" y="1862201"/>
            <a:ext cx="5698180" cy="4351338"/>
          </a:xfrm>
        </p:spPr>
      </p:pic>
      <p:sp>
        <p:nvSpPr>
          <p:cNvPr id="5" name="矩形 4"/>
          <p:cNvSpPr/>
          <p:nvPr/>
        </p:nvSpPr>
        <p:spPr>
          <a:xfrm>
            <a:off x="1198654" y="3429000"/>
            <a:ext cx="5531330" cy="704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 flipH="1">
            <a:off x="6729984" y="3432292"/>
            <a:ext cx="595091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325075" y="3505444"/>
            <a:ext cx="185550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上傳的</a:t>
            </a:r>
            <a:r>
              <a:rPr lang="zh-TW" altLang="en-US" b="1" dirty="0" smtClean="0">
                <a:solidFill>
                  <a:srgbClr val="FFFF00"/>
                </a:solidFill>
              </a:rPr>
              <a:t>檔案名稱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 flipH="1">
            <a:off x="6301743" y="4915678"/>
            <a:ext cx="595091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896834" y="4988830"/>
            <a:ext cx="185550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說明註記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 flipH="1">
            <a:off x="3198879" y="5890204"/>
            <a:ext cx="595091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793970" y="5963356"/>
            <a:ext cx="185550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送出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975108" y="213848"/>
            <a:ext cx="62728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Maybe</a:t>
            </a:r>
            <a:r>
              <a:rPr lang="zh-TW" altLang="en-US" b="1" dirty="0" smtClean="0"/>
              <a:t> 你想知道：</a:t>
            </a:r>
            <a:endParaRPr lang="en-US" altLang="zh-TW" b="1" dirty="0" smtClean="0"/>
          </a:p>
          <a:p>
            <a:endParaRPr lang="en-US" altLang="zh-TW" dirty="0"/>
          </a:p>
          <a:p>
            <a:r>
              <a:rPr lang="en-US" altLang="zh-TW" dirty="0" smtClean="0"/>
              <a:t>1.Commit directly to the main branch</a:t>
            </a:r>
          </a:p>
          <a:p>
            <a:endParaRPr lang="en-US" altLang="zh-TW" dirty="0"/>
          </a:p>
          <a:p>
            <a:r>
              <a:rPr lang="zh-TW" altLang="en-US" dirty="0" smtClean="0"/>
              <a:t>和</a:t>
            </a:r>
            <a:endParaRPr lang="en-US" altLang="zh-TW" dirty="0" smtClean="0"/>
          </a:p>
          <a:p>
            <a:r>
              <a:rPr lang="en-US" altLang="zh-TW" dirty="0" smtClean="0"/>
              <a:t>2.Create a new branch for this commit </a:t>
            </a:r>
          </a:p>
          <a:p>
            <a:endParaRPr lang="en-US" altLang="zh-TW" dirty="0"/>
          </a:p>
          <a:p>
            <a:r>
              <a:rPr lang="zh-TW" altLang="en-US" dirty="0" smtClean="0"/>
              <a:t>有什麼不一樣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直接覆蓋原來的資料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如果只是要測試新功能，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可以幫你先複製一份資料，</a:t>
            </a:r>
            <a:endParaRPr lang="en-US" altLang="zh-TW" dirty="0" smtClean="0"/>
          </a:p>
          <a:p>
            <a:r>
              <a:rPr lang="zh-TW" altLang="en-US" dirty="0" smtClean="0"/>
              <a:t>把新的</a:t>
            </a:r>
            <a:r>
              <a:rPr lang="zh-TW" altLang="en-US" dirty="0"/>
              <a:t>修改加</a:t>
            </a:r>
            <a:r>
              <a:rPr lang="zh-TW" altLang="en-US" dirty="0" smtClean="0"/>
              <a:t>在複本上，如果掛掉了，至少原始的還在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581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799" y="1685499"/>
            <a:ext cx="10515600" cy="4670851"/>
          </a:xfrm>
        </p:spPr>
        <p:txBody>
          <a:bodyPr>
            <a:normAutofit fontScale="92500" lnSpcReduction="20000"/>
          </a:bodyPr>
          <a:lstStyle/>
          <a:p>
            <a:pPr marL="0" indent="0" fontAlgn="auto">
              <a:lnSpc>
                <a:spcPct val="110000"/>
              </a:lnSpc>
              <a:buNone/>
            </a:pPr>
            <a:r>
              <a:rPr lang="zh-TW" altLang="zh-TW" dirty="0"/>
              <a:t>將響應式的技術應用在網頁設計上，目前已成為市場主流，它的優點大致可以從成本、可用性、品牌、搜尋引擎最佳化幾個面向談起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TW" altLang="zh-TW" dirty="0" smtClean="0">
                <a:solidFill>
                  <a:srgbClr val="FF0000"/>
                </a:solidFill>
              </a:rPr>
              <a:t>開發</a:t>
            </a:r>
            <a:r>
              <a:rPr lang="zh-TW" altLang="zh-TW" dirty="0">
                <a:solidFill>
                  <a:srgbClr val="FF0000"/>
                </a:solidFill>
              </a:rPr>
              <a:t>成本與時間較低</a:t>
            </a:r>
            <a:r>
              <a:rPr lang="zh-TW" altLang="zh-TW" dirty="0"/>
              <a:t>：因</a:t>
            </a:r>
            <a:r>
              <a:rPr lang="fr-FR" altLang="zh-TW" dirty="0">
                <a:solidFill>
                  <a:srgbClr val="FF0000"/>
                </a:solidFill>
              </a:rPr>
              <a:t>RWD</a:t>
            </a:r>
            <a:r>
              <a:rPr lang="zh-TW" altLang="zh-TW" dirty="0">
                <a:solidFill>
                  <a:srgbClr val="FF0000"/>
                </a:solidFill>
              </a:rPr>
              <a:t>能符合各種載具的瀏覽</a:t>
            </a:r>
            <a:r>
              <a:rPr lang="zh-TW" altLang="zh-TW" dirty="0"/>
              <a:t>，主因</a:t>
            </a:r>
            <a:r>
              <a:rPr lang="zh-TW" altLang="zh-TW" dirty="0" smtClean="0"/>
              <a:t>採用</a:t>
            </a:r>
            <a:r>
              <a:rPr lang="en-US" altLang="zh-TW" dirty="0" smtClean="0"/>
              <a:t> </a:t>
            </a:r>
            <a:r>
              <a:rPr lang="fr-FR" altLang="zh-TW" dirty="0" smtClean="0"/>
              <a:t>CSS3</a:t>
            </a:r>
            <a:r>
              <a:rPr lang="zh-TW" altLang="zh-TW" dirty="0"/>
              <a:t>的</a:t>
            </a:r>
            <a:r>
              <a:rPr lang="fr-FR" altLang="zh-TW" dirty="0"/>
              <a:t>Media Query</a:t>
            </a:r>
            <a:r>
              <a:rPr lang="zh-TW" altLang="zh-TW" dirty="0"/>
              <a:t>技術支援行動裝置尺寸，若是開發網頁型</a:t>
            </a:r>
            <a:r>
              <a:rPr lang="fr-FR" altLang="zh-TW" dirty="0"/>
              <a:t>App</a:t>
            </a:r>
            <a:r>
              <a:rPr lang="zh-TW" altLang="zh-TW" dirty="0"/>
              <a:t>則需考量到是否需開發</a:t>
            </a:r>
            <a:r>
              <a:rPr lang="fr-FR" altLang="zh-TW" dirty="0"/>
              <a:t>iOS</a:t>
            </a:r>
            <a:r>
              <a:rPr lang="zh-TW" altLang="zh-TW" dirty="0"/>
              <a:t>和</a:t>
            </a:r>
            <a:r>
              <a:rPr lang="fr-FR" altLang="zh-TW" dirty="0"/>
              <a:t>Android</a:t>
            </a:r>
            <a:r>
              <a:rPr lang="zh-TW" altLang="zh-TW" dirty="0"/>
              <a:t>兩個版本、開發成本、開發與審核上架時間等，</a:t>
            </a:r>
            <a:r>
              <a:rPr lang="zh-TW" altLang="zh-TW" dirty="0">
                <a:solidFill>
                  <a:srgbClr val="FF0000"/>
                </a:solidFill>
              </a:rPr>
              <a:t>相較之下使用</a:t>
            </a:r>
            <a:r>
              <a:rPr lang="fr-FR" altLang="zh-TW" dirty="0">
                <a:solidFill>
                  <a:srgbClr val="FF0000"/>
                </a:solidFill>
              </a:rPr>
              <a:t>RWD</a:t>
            </a:r>
            <a:r>
              <a:rPr lang="zh-TW" altLang="zh-TW" dirty="0">
                <a:solidFill>
                  <a:srgbClr val="FF0000"/>
                </a:solidFill>
              </a:rPr>
              <a:t>的開發成本與時間較為經濟實惠。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TW" altLang="zh-TW" dirty="0" smtClean="0">
                <a:solidFill>
                  <a:srgbClr val="FF0000"/>
                </a:solidFill>
              </a:rPr>
              <a:t>維護成本較低</a:t>
            </a:r>
            <a:r>
              <a:rPr lang="zh-TW" altLang="zh-TW" dirty="0" smtClean="0"/>
              <a:t>：</a:t>
            </a:r>
            <a:r>
              <a:rPr lang="fr-FR" altLang="zh-TW" dirty="0" smtClean="0"/>
              <a:t>RWD</a:t>
            </a:r>
            <a:r>
              <a:rPr lang="zh-TW" altLang="zh-TW" dirty="0" smtClean="0"/>
              <a:t>在維護成本上也較開發</a:t>
            </a:r>
            <a:r>
              <a:rPr lang="fr-FR" altLang="zh-TW" u="sng" dirty="0" smtClean="0"/>
              <a:t>App</a:t>
            </a:r>
            <a:r>
              <a:rPr lang="zh-TW" altLang="zh-TW" u="sng" dirty="0" smtClean="0"/>
              <a:t>來的低廉</a:t>
            </a:r>
            <a:r>
              <a:rPr lang="zh-TW" altLang="zh-TW" dirty="0" smtClean="0"/>
              <a:t>，因為</a:t>
            </a:r>
            <a:r>
              <a:rPr lang="fr-FR" altLang="zh-TW" dirty="0" smtClean="0"/>
              <a:t>RWD</a:t>
            </a:r>
            <a:r>
              <a:rPr lang="zh-TW" altLang="zh-TW" dirty="0" smtClean="0"/>
              <a:t>只需透過</a:t>
            </a:r>
            <a:r>
              <a:rPr lang="fr-FR" altLang="zh-TW" dirty="0" smtClean="0"/>
              <a:t>CSS</a:t>
            </a:r>
            <a:r>
              <a:rPr lang="zh-TW" altLang="zh-TW" dirty="0" smtClean="0"/>
              <a:t>屬性調整各種載具尺寸或瀏覽器解析度，即可順利於各種行動載具上提供使用者操作，</a:t>
            </a:r>
            <a:r>
              <a:rPr lang="zh-TW" altLang="zh-TW" u="sng" dirty="0" smtClean="0"/>
              <a:t>不僅無需重新撰寫</a:t>
            </a:r>
            <a:r>
              <a:rPr lang="fr-FR" altLang="zh-TW" u="sng" dirty="0" smtClean="0"/>
              <a:t>HTML</a:t>
            </a:r>
            <a:r>
              <a:rPr lang="zh-TW" altLang="zh-TW" u="sng" dirty="0" smtClean="0"/>
              <a:t>，</a:t>
            </a:r>
            <a:r>
              <a:rPr lang="zh-TW" altLang="zh-TW" dirty="0" smtClean="0"/>
              <a:t>也</a:t>
            </a:r>
            <a:r>
              <a:rPr lang="zh-TW" altLang="zh-TW" dirty="0" smtClean="0">
                <a:solidFill>
                  <a:srgbClr val="FF0000"/>
                </a:solidFill>
              </a:rPr>
              <a:t>不需像</a:t>
            </a:r>
            <a:r>
              <a:rPr lang="fr-FR" altLang="zh-TW" dirty="0" smtClean="0">
                <a:solidFill>
                  <a:srgbClr val="FF0000"/>
                </a:solidFill>
              </a:rPr>
              <a:t>APP</a:t>
            </a:r>
            <a:r>
              <a:rPr lang="zh-TW" altLang="zh-TW" dirty="0" smtClean="0">
                <a:solidFill>
                  <a:srgbClr val="FF0000"/>
                </a:solidFill>
              </a:rPr>
              <a:t>一樣因應手機作業系統版本進行規格的更新</a:t>
            </a:r>
            <a:r>
              <a:rPr lang="zh-TW" altLang="zh-TW" dirty="0" smtClean="0"/>
              <a:t>，</a:t>
            </a:r>
            <a:r>
              <a:rPr lang="fr-FR" altLang="zh-TW" u="sng" dirty="0" smtClean="0">
                <a:solidFill>
                  <a:srgbClr val="FF0000"/>
                </a:solidFill>
              </a:rPr>
              <a:t>RWD</a:t>
            </a:r>
            <a:r>
              <a:rPr lang="zh-TW" altLang="zh-TW" u="sng" dirty="0" smtClean="0">
                <a:solidFill>
                  <a:srgbClr val="FF0000"/>
                </a:solidFill>
              </a:rPr>
              <a:t>管理者只需更新網站，使用者即可瀏覽到最新資訊版本，企業端也只需要一筆維護費用支出。</a:t>
            </a:r>
          </a:p>
          <a:p>
            <a:pPr marL="0" indent="0" fontAlgn="auto">
              <a:lnSpc>
                <a:spcPct val="110000"/>
              </a:lnSpc>
              <a:buNone/>
            </a:pPr>
            <a:endParaRPr lang="zh-TW" altLang="zh-TW" dirty="0"/>
          </a:p>
          <a:p>
            <a:pPr marL="0" indent="0" fontAlgn="auto">
              <a:lnSpc>
                <a:spcPct val="110000"/>
              </a:lnSpc>
              <a:buNone/>
            </a:pPr>
            <a:endParaRPr lang="zh-TW" altLang="zh-TW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838799" y="363600"/>
            <a:ext cx="10244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RWD</a:t>
            </a:r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響應式網頁設計的</a:t>
            </a:r>
            <a:r>
              <a:rPr lang="zh-TW" altLang="en-US" sz="4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優點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38195" cy="365125"/>
          </a:xfrm>
        </p:spPr>
        <p:txBody>
          <a:bodyPr/>
          <a:lstStyle/>
          <a:p>
            <a:r>
              <a:rPr lang="zh-TW" altLang="en-US" dirty="0"/>
              <a:t>跟著實務學習 </a:t>
            </a:r>
            <a:r>
              <a:rPr lang="en-US" altLang="zh-TW" dirty="0"/>
              <a:t>Bootstrap-</a:t>
            </a:r>
            <a:r>
              <a:rPr lang="zh-TW" altLang="en-US" dirty="0"/>
              <a:t>第一次設計響應式網頁就上手</a:t>
            </a:r>
          </a:p>
        </p:txBody>
      </p:sp>
    </p:spTree>
    <p:extLst>
      <p:ext uri="{BB962C8B-B14F-4D97-AF65-F5344CB8AC3E}">
        <p14:creationId xmlns:p14="http://schemas.microsoft.com/office/powerpoint/2010/main" val="152187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上傳完成，修改</a:t>
            </a:r>
            <a:r>
              <a:rPr lang="en-US" altLang="zh-TW" dirty="0" smtClean="0"/>
              <a:t>README.md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90688"/>
            <a:ext cx="8519941" cy="46852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97880" y="4754880"/>
            <a:ext cx="1299555" cy="482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 flipH="1">
            <a:off x="7212349" y="4795161"/>
            <a:ext cx="595091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807440" y="4868313"/>
            <a:ext cx="185550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增加</a:t>
            </a:r>
            <a:r>
              <a:rPr lang="zh-TW" altLang="en-US" b="1" dirty="0" smtClean="0">
                <a:solidFill>
                  <a:srgbClr val="FFFF00"/>
                </a:solidFill>
              </a:rPr>
              <a:t>說明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43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5" y="1690688"/>
            <a:ext cx="7676813" cy="42215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設定公布</a:t>
            </a:r>
            <a:r>
              <a:rPr lang="zh-TW" altLang="en-US" dirty="0" smtClean="0"/>
              <a:t>網頁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059488" y="2136291"/>
            <a:ext cx="1299555" cy="482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7455626" y="2076864"/>
            <a:ext cx="56467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116879" y="2912603"/>
            <a:ext cx="3582190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往下</a:t>
            </a:r>
            <a:r>
              <a:rPr lang="zh-TW" altLang="en-US" b="1" dirty="0" smtClean="0">
                <a:solidFill>
                  <a:srgbClr val="FFFF00"/>
                </a:solidFill>
              </a:rPr>
              <a:t>找，找到 </a:t>
            </a:r>
            <a:r>
              <a:rPr lang="en-US" altLang="zh-TW" dirty="0"/>
              <a:t>GitHub </a:t>
            </a:r>
            <a:r>
              <a:rPr lang="en-US" altLang="zh-TW" dirty="0" smtClean="0"/>
              <a:t>Pages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zh-TW" altLang="en-US" b="1" dirty="0" smtClean="0">
                <a:solidFill>
                  <a:srgbClr val="FFFF00"/>
                </a:solidFill>
              </a:rPr>
              <a:t>區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endParaRPr lang="en-US" altLang="zh-TW" b="1" dirty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FFFF00"/>
                </a:solidFill>
              </a:rPr>
              <a:t>設定讓全世界都能看到網頁</a:t>
            </a:r>
            <a:endParaRPr lang="en-US" altLang="zh-TW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6" y="4188692"/>
            <a:ext cx="4576462" cy="2239053"/>
          </a:xfrm>
          <a:prstGeom prst="rect">
            <a:avLst/>
          </a:prstGeom>
        </p:spPr>
      </p:pic>
      <p:pic>
        <p:nvPicPr>
          <p:cNvPr id="8" name="內容版面配置區 7" descr="畫面剪輯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79" y="1080056"/>
            <a:ext cx="3566047" cy="1479788"/>
          </a:xfrm>
        </p:spPr>
      </p:pic>
      <p:sp>
        <p:nvSpPr>
          <p:cNvPr id="13" name="矩形 12"/>
          <p:cNvSpPr/>
          <p:nvPr/>
        </p:nvSpPr>
        <p:spPr>
          <a:xfrm>
            <a:off x="7476604" y="4127381"/>
            <a:ext cx="4555484" cy="2411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 rot="5400000">
            <a:off x="9588607" y="3834196"/>
            <a:ext cx="564670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13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設定公布</a:t>
            </a:r>
            <a:r>
              <a:rPr lang="zh-TW" altLang="en-US" dirty="0" smtClean="0"/>
              <a:t>網頁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9630"/>
            <a:ext cx="6881456" cy="32235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0328" y="3474720"/>
            <a:ext cx="2941320" cy="175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 flipH="1">
            <a:off x="2743023" y="4427959"/>
            <a:ext cx="635135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01674" y="4515438"/>
            <a:ext cx="300075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b="1" dirty="0" smtClean="0">
                <a:solidFill>
                  <a:srgbClr val="FFFF00"/>
                </a:solidFill>
              </a:rPr>
              <a:t>選擇</a:t>
            </a:r>
            <a:r>
              <a:rPr lang="zh-TW" altLang="en-US" b="1" dirty="0" smtClean="0">
                <a:solidFill>
                  <a:srgbClr val="FFFF00"/>
                </a:solidFill>
              </a:rPr>
              <a:t>要公開的檔案</a:t>
            </a:r>
            <a:r>
              <a:rPr lang="zh-TW" altLang="en-US" b="1" dirty="0" smtClean="0">
                <a:solidFill>
                  <a:srgbClr val="FFFF00"/>
                </a:solidFill>
              </a:rPr>
              <a:t>位置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en-US" altLang="zh-TW" b="1" dirty="0" smtClean="0">
                <a:solidFill>
                  <a:srgbClr val="FFFF00"/>
                </a:solidFill>
              </a:rPr>
              <a:t>	</a:t>
            </a:r>
            <a:r>
              <a:rPr lang="zh-TW" altLang="en-US" b="1" dirty="0" smtClean="0">
                <a:solidFill>
                  <a:srgbClr val="FFFF00"/>
                </a:solidFill>
              </a:rPr>
              <a:t>改</a:t>
            </a:r>
            <a:r>
              <a:rPr lang="zh-TW" altLang="en-US" b="1" dirty="0">
                <a:solidFill>
                  <a:srgbClr val="FFFF00"/>
                </a:solidFill>
              </a:rPr>
              <a:t>勾</a:t>
            </a:r>
            <a:r>
              <a:rPr lang="en-US" altLang="zh-TW" b="1" dirty="0">
                <a:solidFill>
                  <a:srgbClr val="FFFF00"/>
                </a:solidFill>
              </a:rPr>
              <a:t>main</a:t>
            </a:r>
            <a:endParaRPr lang="en-US" altLang="zh-TW" dirty="0"/>
          </a:p>
        </p:txBody>
      </p:sp>
      <p:sp>
        <p:nvSpPr>
          <p:cNvPr id="9" name="向右箭號 8"/>
          <p:cNvSpPr/>
          <p:nvPr/>
        </p:nvSpPr>
        <p:spPr>
          <a:xfrm flipH="1">
            <a:off x="1855768" y="3474720"/>
            <a:ext cx="635135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634148" y="3561152"/>
            <a:ext cx="15756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2. </a:t>
            </a:r>
            <a:r>
              <a:rPr lang="zh-TW" altLang="en-US" b="1" dirty="0" smtClean="0">
                <a:solidFill>
                  <a:srgbClr val="FFFF00"/>
                </a:solidFill>
              </a:rPr>
              <a:t>選擇</a:t>
            </a:r>
            <a:r>
              <a:rPr lang="en-US" altLang="zh-TW" b="1" dirty="0" smtClean="0">
                <a:solidFill>
                  <a:srgbClr val="FFFF00"/>
                </a:solidFill>
              </a:rPr>
              <a:t>SAVE</a:t>
            </a:r>
            <a:endParaRPr lang="en-US" altLang="zh-TW" dirty="0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50" y="1938712"/>
            <a:ext cx="5281560" cy="3201127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flipH="1">
            <a:off x="10461683" y="2545842"/>
            <a:ext cx="635135" cy="544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9226983" y="1229995"/>
            <a:ext cx="246940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3. </a:t>
            </a:r>
            <a:r>
              <a:rPr lang="zh-TW" altLang="en-US" b="1" dirty="0">
                <a:solidFill>
                  <a:srgbClr val="FFFF00"/>
                </a:solidFill>
              </a:rPr>
              <a:t>系統自動存檔重新整理葉</a:t>
            </a:r>
            <a:r>
              <a:rPr lang="zh-TW" altLang="en-US" b="1" dirty="0" smtClean="0">
                <a:solidFill>
                  <a:srgbClr val="FFFF00"/>
                </a:solidFill>
              </a:rPr>
              <a:t>面，網頁就被公布到</a:t>
            </a:r>
            <a:r>
              <a:rPr lang="en-US" altLang="zh-TW" b="1" dirty="0" smtClean="0">
                <a:solidFill>
                  <a:srgbClr val="FFFF00"/>
                </a:solidFill>
              </a:rPr>
              <a:t>www</a:t>
            </a:r>
            <a:r>
              <a:rPr lang="zh-TW" altLang="en-US" b="1" dirty="0" smtClean="0">
                <a:solidFill>
                  <a:srgbClr val="FFFF00"/>
                </a:solidFill>
              </a:rPr>
              <a:t>了，恭喜恭喜</a:t>
            </a:r>
            <a:r>
              <a:rPr lang="en-US" altLang="zh-TW" b="1" dirty="0" smtClean="0">
                <a:solidFill>
                  <a:srgbClr val="FFFF00"/>
                </a:solidFill>
              </a:rPr>
              <a:t>~</a:t>
            </a:r>
          </a:p>
          <a:p>
            <a:endParaRPr lang="en-US" altLang="zh-TW" dirty="0"/>
          </a:p>
        </p:txBody>
      </p:sp>
      <p:sp>
        <p:nvSpPr>
          <p:cNvPr id="15" name="矩形 14"/>
          <p:cNvSpPr/>
          <p:nvPr/>
        </p:nvSpPr>
        <p:spPr>
          <a:xfrm>
            <a:off x="6881455" y="2619478"/>
            <a:ext cx="3580227" cy="47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433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點選網址，跟在本機端看到的一模一樣</a:t>
            </a:r>
            <a:endParaRPr lang="zh-TW" altLang="en-US" dirty="0"/>
          </a:p>
        </p:txBody>
      </p:sp>
      <p:pic>
        <p:nvPicPr>
          <p:cNvPr id="8" name="內容版面配置區 7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25" y="1871345"/>
            <a:ext cx="7488949" cy="4351338"/>
          </a:xfrm>
        </p:spPr>
      </p:pic>
    </p:spTree>
    <p:extLst>
      <p:ext uri="{BB962C8B-B14F-4D97-AF65-F5344CB8AC3E}">
        <p14:creationId xmlns:p14="http://schemas.microsoft.com/office/powerpoint/2010/main" val="1188416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</a:t>
            </a:r>
            <a:r>
              <a:rPr lang="en-US" altLang="zh-TW" dirty="0" smtClean="0"/>
              <a:t>~~</a:t>
            </a:r>
            <a:r>
              <a:rPr lang="zh-TW" altLang="en-US" dirty="0" smtClean="0"/>
              <a:t>如果不行，怎麼辦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請在</a:t>
            </a:r>
            <a:r>
              <a:rPr lang="en-US" altLang="zh-TW" dirty="0" smtClean="0"/>
              <a:t>(</a:t>
            </a:r>
            <a:r>
              <a:rPr lang="zh-TW" altLang="en-US" dirty="0" smtClean="0"/>
              <a:t>你的網址</a:t>
            </a:r>
            <a:r>
              <a:rPr lang="en-US" altLang="zh-TW" dirty="0" smtClean="0"/>
              <a:t>)</a:t>
            </a:r>
            <a:r>
              <a:rPr lang="zh-TW" altLang="en-US" dirty="0" smtClean="0"/>
              <a:t> 後端加上 </a:t>
            </a:r>
            <a:r>
              <a:rPr lang="en-US" altLang="zh-TW" dirty="0" smtClean="0"/>
              <a:t>index.html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9621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</a:t>
            </a:r>
            <a:r>
              <a:rPr lang="zh-TW" altLang="en-US" dirty="0" smtClean="0"/>
              <a:t>場加映</a:t>
            </a:r>
            <a:r>
              <a:rPr lang="en-US" altLang="zh-TW" dirty="0" smtClean="0"/>
              <a:t>-</a:t>
            </a:r>
            <a:r>
              <a:rPr lang="zh-TW" altLang="en-US" dirty="0" smtClean="0"/>
              <a:t>刪除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上的倉庫</a:t>
            </a:r>
            <a:r>
              <a:rPr lang="en-US" altLang="zh-TW" dirty="0" smtClean="0"/>
              <a:t>(Repository)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2" y="1780388"/>
            <a:ext cx="5372566" cy="3513124"/>
          </a:xfrm>
        </p:spPr>
      </p:pic>
      <p:sp>
        <p:nvSpPr>
          <p:cNvPr id="5" name="矩形 4"/>
          <p:cNvSpPr/>
          <p:nvPr/>
        </p:nvSpPr>
        <p:spPr>
          <a:xfrm>
            <a:off x="3936594" y="3256767"/>
            <a:ext cx="1622778" cy="375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68" y="1477745"/>
            <a:ext cx="5549994" cy="2946293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5675828" y="3256767"/>
            <a:ext cx="19650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757333" y="3033317"/>
            <a:ext cx="1622778" cy="599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90" y="4424038"/>
            <a:ext cx="5321940" cy="232034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709752" y="4616295"/>
            <a:ext cx="933895" cy="599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/>
          <p:cNvCxnSpPr>
            <a:endCxn id="13" idx="0"/>
          </p:cNvCxnSpPr>
          <p:nvPr/>
        </p:nvCxnSpPr>
        <p:spPr>
          <a:xfrm>
            <a:off x="8847001" y="3632549"/>
            <a:ext cx="2329699" cy="9837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389345" y="5650063"/>
            <a:ext cx="309839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人生無法重來，但網頁可以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3907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同場加映</a:t>
            </a:r>
            <a:r>
              <a:rPr lang="en-US" altLang="zh-TW" dirty="0"/>
              <a:t>-</a:t>
            </a:r>
            <a:r>
              <a:rPr lang="zh-TW" altLang="en-US" dirty="0"/>
              <a:t>刪除</a:t>
            </a:r>
            <a:r>
              <a:rPr lang="en-US" altLang="zh-TW" dirty="0" err="1"/>
              <a:t>github</a:t>
            </a:r>
            <a:r>
              <a:rPr lang="zh-TW" altLang="en-US" dirty="0"/>
              <a:t>上的倉庫</a:t>
            </a:r>
            <a:r>
              <a:rPr lang="en-US" altLang="zh-TW" dirty="0"/>
              <a:t>(Repository)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4" y="1364579"/>
            <a:ext cx="6012701" cy="3269263"/>
          </a:xfr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52" y="3180947"/>
            <a:ext cx="8085521" cy="32768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1728" y="1602342"/>
            <a:ext cx="1622778" cy="375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1769796" y="2189347"/>
            <a:ext cx="2075694" cy="1279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125422" y="2521338"/>
            <a:ext cx="347172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往下滑到最下方，找到危險區域</a:t>
            </a:r>
            <a:endParaRPr lang="en-US" altLang="zh-TW" dirty="0"/>
          </a:p>
        </p:txBody>
      </p:sp>
      <p:sp>
        <p:nvSpPr>
          <p:cNvPr id="10" name="矩形 9"/>
          <p:cNvSpPr/>
          <p:nvPr/>
        </p:nvSpPr>
        <p:spPr>
          <a:xfrm>
            <a:off x="3248847" y="5748318"/>
            <a:ext cx="7954626" cy="5146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686984" y="5233848"/>
            <a:ext cx="133175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刪除即可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23174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同場加映</a:t>
            </a:r>
            <a:r>
              <a:rPr lang="en-US" altLang="zh-TW" dirty="0"/>
              <a:t>-</a:t>
            </a:r>
            <a:r>
              <a:rPr lang="zh-TW" altLang="en-US" dirty="0"/>
              <a:t>刪除</a:t>
            </a:r>
            <a:r>
              <a:rPr lang="en-US" altLang="zh-TW" dirty="0" err="1"/>
              <a:t>github</a:t>
            </a:r>
            <a:r>
              <a:rPr lang="zh-TW" altLang="en-US" dirty="0"/>
              <a:t>上的倉庫</a:t>
            </a:r>
            <a:r>
              <a:rPr lang="en-US" altLang="zh-TW" dirty="0"/>
              <a:t>(Repository)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9" y="2556697"/>
            <a:ext cx="3970364" cy="3139712"/>
          </a:xfrm>
        </p:spPr>
      </p:pic>
      <p:sp>
        <p:nvSpPr>
          <p:cNvPr id="7" name="文字方塊 6"/>
          <p:cNvSpPr txBox="1"/>
          <p:nvPr/>
        </p:nvSpPr>
        <p:spPr>
          <a:xfrm>
            <a:off x="2211021" y="1690688"/>
            <a:ext cx="3471723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為了避免誤刪，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會要你重新輸入一次要刪掉的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倉庫名稱</a:t>
            </a:r>
            <a:r>
              <a:rPr lang="en-US" altLang="zh-TW" dirty="0" smtClean="0"/>
              <a:t>”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24500" t="21703" r="48833" b="41852"/>
          <a:stretch/>
        </p:blipFill>
        <p:spPr>
          <a:xfrm>
            <a:off x="4465119" y="2726524"/>
            <a:ext cx="3863265" cy="2969885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22023" y="4963886"/>
            <a:ext cx="124269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465119" y="4822643"/>
            <a:ext cx="3762864" cy="7401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圖片 1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00" y="2930441"/>
            <a:ext cx="3545511" cy="213794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428785" y="3034420"/>
            <a:ext cx="3086684" cy="7401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7783049" y="3905794"/>
            <a:ext cx="645736" cy="7794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641656" y="2509120"/>
            <a:ext cx="133047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zh-TW" altLang="en-US" dirty="0" smtClean="0"/>
              <a:t>刪除成功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321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047750"/>
            <a:ext cx="10515600" cy="54482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zh-TW" altLang="zh-TW" dirty="0" smtClean="0">
                <a:solidFill>
                  <a:srgbClr val="FF0000"/>
                </a:solidFill>
              </a:rPr>
              <a:t>即</a:t>
            </a:r>
            <a:r>
              <a:rPr lang="zh-TW" altLang="zh-TW" dirty="0">
                <a:solidFill>
                  <a:srgbClr val="FF0000"/>
                </a:solidFill>
              </a:rPr>
              <a:t>用無需下載</a:t>
            </a:r>
            <a:r>
              <a:rPr lang="fr-FR" altLang="zh-TW" dirty="0">
                <a:solidFill>
                  <a:srgbClr val="FF0000"/>
                </a:solidFill>
              </a:rPr>
              <a:t>APP</a:t>
            </a:r>
            <a:r>
              <a:rPr lang="zh-TW" altLang="zh-TW" dirty="0"/>
              <a:t>：</a:t>
            </a:r>
            <a:r>
              <a:rPr lang="fr-FR" altLang="zh-TW" dirty="0"/>
              <a:t>RWD</a:t>
            </a:r>
            <a:r>
              <a:rPr lang="zh-TW" altLang="zh-TW" dirty="0"/>
              <a:t>或是</a:t>
            </a:r>
            <a:r>
              <a:rPr lang="zh-TW" altLang="zh-TW" u="sng" dirty="0">
                <a:solidFill>
                  <a:srgbClr val="FF0000"/>
                </a:solidFill>
              </a:rPr>
              <a:t>行動版網頁</a:t>
            </a:r>
            <a:r>
              <a:rPr lang="zh-TW" altLang="zh-TW" dirty="0"/>
              <a:t>的即用特性皆</a:t>
            </a:r>
            <a:r>
              <a:rPr lang="zh-TW" altLang="zh-TW" dirty="0">
                <a:solidFill>
                  <a:srgbClr val="FF0000"/>
                </a:solidFill>
              </a:rPr>
              <a:t>優於手機</a:t>
            </a:r>
            <a:r>
              <a:rPr lang="fr-FR" altLang="zh-TW" dirty="0">
                <a:solidFill>
                  <a:srgbClr val="FF0000"/>
                </a:solidFill>
              </a:rPr>
              <a:t>APP</a:t>
            </a:r>
            <a:r>
              <a:rPr lang="zh-TW" altLang="zh-TW" dirty="0">
                <a:solidFill>
                  <a:srgbClr val="FF0000"/>
                </a:solidFill>
              </a:rPr>
              <a:t>，</a:t>
            </a:r>
            <a:r>
              <a:rPr lang="zh-TW" altLang="zh-TW" u="sng" dirty="0"/>
              <a:t>無需至</a:t>
            </a:r>
            <a:r>
              <a:rPr lang="fr-FR" altLang="zh-TW" u="sng" dirty="0"/>
              <a:t>Apple Store</a:t>
            </a:r>
            <a:r>
              <a:rPr lang="zh-TW" altLang="zh-TW" u="sng" dirty="0"/>
              <a:t>或</a:t>
            </a:r>
            <a:r>
              <a:rPr lang="fr-FR" altLang="zh-TW" u="sng" dirty="0"/>
              <a:t>Goolge Play</a:t>
            </a:r>
            <a:r>
              <a:rPr lang="zh-TW" altLang="zh-TW" u="sng" dirty="0"/>
              <a:t>下載才能使用</a:t>
            </a:r>
            <a:r>
              <a:rPr lang="zh-TW" altLang="zh-TW" dirty="0"/>
              <a:t>。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zh-TW" altLang="zh-TW" dirty="0" smtClean="0">
                <a:solidFill>
                  <a:srgbClr val="FF0000"/>
                </a:solidFill>
              </a:rPr>
              <a:t>提高</a:t>
            </a:r>
            <a:r>
              <a:rPr lang="zh-TW" altLang="zh-TW" dirty="0">
                <a:solidFill>
                  <a:srgbClr val="FF0000"/>
                </a:solidFill>
              </a:rPr>
              <a:t>網頁可用性</a:t>
            </a:r>
            <a:r>
              <a:rPr lang="zh-TW" altLang="zh-TW" dirty="0"/>
              <a:t>：</a:t>
            </a:r>
            <a:r>
              <a:rPr lang="zh-TW" altLang="zh-TW" dirty="0">
                <a:solidFill>
                  <a:srgbClr val="FF0000"/>
                </a:solidFill>
              </a:rPr>
              <a:t>使用行動裝置開啟傳統電腦版網站時</a:t>
            </a:r>
            <a:r>
              <a:rPr lang="zh-TW" altLang="zh-TW" dirty="0"/>
              <a:t>，使用者需靠手指撥動、滑動、縮放螢幕才能瀏覽網站內容，不便於使用者於手機上瀏覽時，會導致使用者跳離網頁，使用</a:t>
            </a:r>
            <a:r>
              <a:rPr lang="fr-FR" altLang="zh-TW" dirty="0"/>
              <a:t>RWD</a:t>
            </a:r>
            <a:r>
              <a:rPr lang="zh-TW" altLang="zh-TW" dirty="0"/>
              <a:t>不僅解決在行動裝置上閱讀的流暢度問題，還可降低使用者的網頁跳離率</a:t>
            </a:r>
            <a:r>
              <a:rPr lang="fr-FR" altLang="zh-TW" dirty="0"/>
              <a:t>(Bounce Rate)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zh-TW" altLang="zh-TW" u="sng" dirty="0" smtClean="0"/>
              <a:t>企業</a:t>
            </a:r>
            <a:r>
              <a:rPr lang="zh-TW" altLang="zh-TW" u="sng" dirty="0"/>
              <a:t>品牌調性統一</a:t>
            </a:r>
            <a:r>
              <a:rPr lang="zh-TW" altLang="zh-TW" dirty="0"/>
              <a:t>：由於</a:t>
            </a:r>
            <a:r>
              <a:rPr lang="fr-FR" altLang="zh-TW" dirty="0"/>
              <a:t>RWD</a:t>
            </a:r>
            <a:r>
              <a:rPr lang="zh-TW" altLang="zh-TW" dirty="0"/>
              <a:t>採用</a:t>
            </a:r>
            <a:r>
              <a:rPr lang="fr-FR" altLang="zh-TW" dirty="0"/>
              <a:t>CSS3</a:t>
            </a:r>
            <a:r>
              <a:rPr lang="zh-TW" altLang="zh-TW" dirty="0"/>
              <a:t>的</a:t>
            </a:r>
            <a:r>
              <a:rPr lang="fr-FR" altLang="zh-TW" dirty="0"/>
              <a:t>Media Query</a:t>
            </a:r>
            <a:r>
              <a:rPr lang="zh-TW" altLang="zh-TW" dirty="0"/>
              <a:t>技術特色</a:t>
            </a:r>
            <a:r>
              <a:rPr lang="zh-TW" altLang="zh-TW" dirty="0" smtClean="0">
                <a:solidFill>
                  <a:srgbClr val="FF0000"/>
                </a:solidFill>
              </a:rPr>
              <a:t>在於能</a:t>
            </a:r>
            <a:r>
              <a:rPr lang="zh-TW" altLang="zh-TW" dirty="0">
                <a:solidFill>
                  <a:srgbClr val="FF0000"/>
                </a:solidFill>
              </a:rPr>
              <a:t>讓網頁自動適應於各種載具上瀏覽</a:t>
            </a:r>
            <a:r>
              <a:rPr lang="zh-TW" altLang="zh-TW" dirty="0"/>
              <a:t>，</a:t>
            </a:r>
            <a:r>
              <a:rPr lang="zh-TW" altLang="zh-TW" u="sng" dirty="0"/>
              <a:t>因此不會產生因不同瀏覽器或尺寸，而需要重新製作視覺設計的問題</a:t>
            </a:r>
            <a:r>
              <a:rPr lang="zh-TW" altLang="zh-TW" dirty="0"/>
              <a:t>。 </a:t>
            </a:r>
          </a:p>
          <a:p>
            <a:pPr marL="0" indent="0" fontAlgn="auto">
              <a:buNone/>
            </a:pPr>
            <a:endParaRPr lang="zh-TW" altLang="zh-TW" dirty="0" smtClean="0"/>
          </a:p>
          <a:p>
            <a:pPr marL="0" indent="0" fontAlgn="auto">
              <a:buNone/>
            </a:pPr>
            <a:endParaRPr lang="zh-TW" altLang="zh-TW" dirty="0"/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38195" cy="365125"/>
          </a:xfrm>
        </p:spPr>
        <p:txBody>
          <a:bodyPr/>
          <a:lstStyle/>
          <a:p>
            <a:r>
              <a:rPr lang="zh-TW" altLang="en-US" dirty="0"/>
              <a:t>跟著實務學習 </a:t>
            </a:r>
            <a:r>
              <a:rPr lang="en-US" altLang="zh-TW" dirty="0"/>
              <a:t>Bootstrap-</a:t>
            </a:r>
            <a:r>
              <a:rPr lang="zh-TW" altLang="en-US" dirty="0"/>
              <a:t>第一次設計響應式網頁就上手</a:t>
            </a:r>
          </a:p>
        </p:txBody>
      </p:sp>
    </p:spTree>
    <p:extLst>
      <p:ext uri="{BB962C8B-B14F-4D97-AF65-F5344CB8AC3E}">
        <p14:creationId xmlns:p14="http://schemas.microsoft.com/office/powerpoint/2010/main" val="18356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047750"/>
            <a:ext cx="10515600" cy="54482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zh-TW" altLang="zh-TW" u="sng" dirty="0" smtClean="0"/>
              <a:t>有助於</a:t>
            </a:r>
            <a:r>
              <a:rPr lang="fr-FR" altLang="zh-TW" u="sng" dirty="0"/>
              <a:t>SEO</a:t>
            </a:r>
            <a:r>
              <a:rPr lang="zh-TW" altLang="zh-TW" u="sng" dirty="0">
                <a:solidFill>
                  <a:srgbClr val="FF0000"/>
                </a:solidFill>
              </a:rPr>
              <a:t>：「搜尋引擎最佳化</a:t>
            </a:r>
            <a:r>
              <a:rPr lang="fr-FR" altLang="zh-TW" u="sng" dirty="0">
                <a:solidFill>
                  <a:srgbClr val="FF0000"/>
                </a:solidFill>
              </a:rPr>
              <a:t> </a:t>
            </a:r>
            <a:r>
              <a:rPr lang="fr-FR" altLang="zh-TW" dirty="0"/>
              <a:t>(Search Engine Optimization)</a:t>
            </a:r>
            <a:r>
              <a:rPr lang="zh-TW" altLang="zh-TW" dirty="0"/>
              <a:t>」</a:t>
            </a:r>
            <a:r>
              <a:rPr lang="zh-TW" altLang="zh-TW" dirty="0">
                <a:solidFill>
                  <a:srgbClr val="FF0000"/>
                </a:solidFill>
              </a:rPr>
              <a:t>簡稱為</a:t>
            </a:r>
            <a:r>
              <a:rPr lang="fr-FR" altLang="zh-TW" dirty="0">
                <a:solidFill>
                  <a:srgbClr val="FF0000"/>
                </a:solidFill>
              </a:rPr>
              <a:t>SEO</a:t>
            </a:r>
            <a:r>
              <a:rPr lang="zh-TW" altLang="zh-TW" dirty="0"/>
              <a:t>，</a:t>
            </a:r>
            <a:r>
              <a:rPr lang="zh-TW" altLang="zh-TW" u="sng" dirty="0"/>
              <a:t>意為讓</a:t>
            </a:r>
            <a:r>
              <a:rPr lang="fr-FR" altLang="zh-TW" u="sng" dirty="0"/>
              <a:t>Google</a:t>
            </a:r>
            <a:r>
              <a:rPr lang="zh-TW" altLang="zh-TW" u="sng" dirty="0"/>
              <a:t>、</a:t>
            </a:r>
            <a:r>
              <a:rPr lang="fr-FR" altLang="zh-TW" u="sng" dirty="0"/>
              <a:t>Bing</a:t>
            </a:r>
            <a:r>
              <a:rPr lang="zh-TW" altLang="zh-TW" u="sng" dirty="0"/>
              <a:t>、</a:t>
            </a:r>
            <a:r>
              <a:rPr lang="fr-FR" altLang="zh-TW" u="sng" dirty="0"/>
              <a:t>Yahoo</a:t>
            </a:r>
            <a:r>
              <a:rPr lang="zh-TW" altLang="zh-TW" u="sng" dirty="0"/>
              <a:t>、</a:t>
            </a:r>
            <a:r>
              <a:rPr lang="fr-FR" altLang="zh-TW" u="sng" dirty="0"/>
              <a:t>PChome</a:t>
            </a:r>
            <a:r>
              <a:rPr lang="zh-TW" altLang="zh-TW" u="sng" dirty="0"/>
              <a:t>等搜尋引擎給網站好評，進而提高網站排名，</a:t>
            </a:r>
            <a:r>
              <a:rPr lang="fr-FR" altLang="zh-TW" u="sng" dirty="0"/>
              <a:t>RWD</a:t>
            </a:r>
            <a:r>
              <a:rPr lang="zh-TW" altLang="zh-TW" u="sng" dirty="0"/>
              <a:t>也因為可避免重複的網站內容，能保有一致性的鏈結</a:t>
            </a:r>
            <a:r>
              <a:rPr lang="fr-FR" altLang="zh-TW" u="sng" dirty="0"/>
              <a:t>(link)</a:t>
            </a:r>
            <a:r>
              <a:rPr lang="zh-TW" altLang="zh-TW" u="sng" dirty="0"/>
              <a:t>，不會有電腦版與行動版網址不同的問題，也</a:t>
            </a:r>
            <a:r>
              <a:rPr lang="zh-TW" altLang="zh-TW" u="sng" dirty="0">
                <a:solidFill>
                  <a:srgbClr val="FF0000"/>
                </a:solidFill>
              </a:rPr>
              <a:t>有利於使用者分享，讓觸及率、流量分析、停留時間大幅提升，</a:t>
            </a:r>
            <a:r>
              <a:rPr lang="zh-TW" altLang="zh-TW" u="sng" dirty="0"/>
              <a:t>自然而然有助於網站在</a:t>
            </a:r>
            <a:r>
              <a:rPr lang="fr-FR" altLang="zh-TW" u="sng" dirty="0"/>
              <a:t>SEO</a:t>
            </a:r>
            <a:r>
              <a:rPr lang="zh-TW" altLang="zh-TW" u="sng" dirty="0"/>
              <a:t>的表現。</a:t>
            </a:r>
          </a:p>
          <a:p>
            <a:pPr marL="0" indent="0" fontAlgn="auto">
              <a:buNone/>
            </a:pPr>
            <a:endParaRPr lang="zh-TW" altLang="zh-TW" dirty="0" smtClean="0"/>
          </a:p>
          <a:p>
            <a:pPr marL="0" indent="0" fontAlgn="auto">
              <a:buNone/>
            </a:pPr>
            <a:endParaRPr lang="zh-TW" altLang="zh-TW" dirty="0"/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38195" cy="365125"/>
          </a:xfrm>
        </p:spPr>
        <p:txBody>
          <a:bodyPr/>
          <a:lstStyle/>
          <a:p>
            <a:r>
              <a:rPr lang="zh-TW" altLang="en-US" dirty="0"/>
              <a:t>跟著實務學習 </a:t>
            </a:r>
            <a:r>
              <a:rPr lang="en-US" altLang="zh-TW" dirty="0"/>
              <a:t>Bootstrap-</a:t>
            </a:r>
            <a:r>
              <a:rPr lang="zh-TW" altLang="en-US" dirty="0"/>
              <a:t>第一次設計響應式網頁就上手</a:t>
            </a:r>
          </a:p>
        </p:txBody>
      </p:sp>
    </p:spTree>
    <p:extLst>
      <p:ext uri="{BB962C8B-B14F-4D97-AF65-F5344CB8AC3E}">
        <p14:creationId xmlns:p14="http://schemas.microsoft.com/office/powerpoint/2010/main" val="13845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198"/>
            <a:ext cx="10515600" cy="4670851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zh-TW" altLang="en-US" dirty="0"/>
              <a:t>雖然</a:t>
            </a:r>
            <a:r>
              <a:rPr lang="en-US" altLang="zh-TW" dirty="0"/>
              <a:t>RWD</a:t>
            </a:r>
            <a:r>
              <a:rPr lang="zh-TW" altLang="en-US" dirty="0"/>
              <a:t>因應時代潮流而生，有許多傳統網站或是</a:t>
            </a:r>
            <a:r>
              <a:rPr lang="en-US" altLang="zh-TW" dirty="0"/>
              <a:t>App</a:t>
            </a:r>
            <a:r>
              <a:rPr lang="zh-TW" altLang="en-US" dirty="0"/>
              <a:t>所無法取代的優點，但仍舊有缺點如下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>
                <a:solidFill>
                  <a:srgbClr val="FF0000"/>
                </a:solidFill>
              </a:rPr>
              <a:t>開發</a:t>
            </a:r>
            <a:r>
              <a:rPr lang="zh-TW" altLang="zh-TW" dirty="0">
                <a:solidFill>
                  <a:srgbClr val="FF0000"/>
                </a:solidFill>
              </a:rPr>
              <a:t>時間較傳統網頁長</a:t>
            </a:r>
            <a:r>
              <a:rPr lang="zh-TW" altLang="zh-TW" dirty="0"/>
              <a:t>：</a:t>
            </a:r>
            <a:r>
              <a:rPr lang="fr-FR" altLang="zh-TW" dirty="0"/>
              <a:t>RWD</a:t>
            </a:r>
            <a:r>
              <a:rPr lang="zh-TW" altLang="zh-TW" dirty="0"/>
              <a:t>由於要開發</a:t>
            </a:r>
            <a:r>
              <a:rPr lang="fr-FR" altLang="zh-TW" dirty="0"/>
              <a:t>CSS</a:t>
            </a:r>
            <a:r>
              <a:rPr lang="zh-TW" altLang="zh-TW" dirty="0"/>
              <a:t>樣式內容，能符合於各種不同載具上呈現，</a:t>
            </a:r>
            <a:r>
              <a:rPr lang="zh-TW" altLang="zh-TW" dirty="0">
                <a:solidFill>
                  <a:srgbClr val="FF0000"/>
                </a:solidFill>
              </a:rPr>
              <a:t>因此相較於傳統網頁設計需要較長的開發時間。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>
                <a:solidFill>
                  <a:srgbClr val="FF0000"/>
                </a:solidFill>
              </a:rPr>
              <a:t>不</a:t>
            </a:r>
            <a:r>
              <a:rPr lang="zh-TW" altLang="zh-TW" dirty="0">
                <a:solidFill>
                  <a:srgbClr val="FF0000"/>
                </a:solidFill>
              </a:rPr>
              <a:t>支援舊版瀏覽器</a:t>
            </a:r>
            <a:r>
              <a:rPr lang="zh-TW" altLang="zh-TW" dirty="0"/>
              <a:t>：由於舊版的瀏覽器無法支援</a:t>
            </a:r>
            <a:r>
              <a:rPr lang="fr-FR" altLang="zh-TW" dirty="0"/>
              <a:t>CSS3</a:t>
            </a:r>
            <a:r>
              <a:rPr lang="zh-TW" altLang="zh-TW" dirty="0"/>
              <a:t>的</a:t>
            </a:r>
            <a:r>
              <a:rPr lang="fr-FR" altLang="zh-TW" dirty="0"/>
              <a:t>Media Query</a:t>
            </a:r>
            <a:r>
              <a:rPr lang="zh-TW" altLang="zh-TW" dirty="0"/>
              <a:t>技術，因此影響到</a:t>
            </a:r>
            <a:r>
              <a:rPr lang="fr-FR" altLang="zh-TW" dirty="0"/>
              <a:t>RWD</a:t>
            </a:r>
            <a:r>
              <a:rPr lang="zh-TW" altLang="zh-TW" dirty="0"/>
              <a:t>在舊版瀏覽器的呈現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>
                <a:solidFill>
                  <a:srgbClr val="FF0000"/>
                </a:solidFill>
              </a:rPr>
              <a:t>無法</a:t>
            </a:r>
            <a:r>
              <a:rPr lang="zh-TW" altLang="zh-TW" dirty="0">
                <a:solidFill>
                  <a:srgbClr val="FF0000"/>
                </a:solidFill>
              </a:rPr>
              <a:t>加速載入速度</a:t>
            </a:r>
            <a:r>
              <a:rPr lang="zh-TW" altLang="zh-TW" dirty="0"/>
              <a:t>：</a:t>
            </a:r>
            <a:r>
              <a:rPr lang="fr-FR" altLang="zh-TW" dirty="0"/>
              <a:t>RWD</a:t>
            </a:r>
            <a:r>
              <a:rPr lang="zh-TW" altLang="zh-TW" dirty="0"/>
              <a:t>無論在何種載具上瀏覽，都是根據不同的瀏覽尺寸讀取</a:t>
            </a:r>
            <a:r>
              <a:rPr lang="fr-FR" altLang="zh-TW" dirty="0"/>
              <a:t>CSS</a:t>
            </a:r>
            <a:r>
              <a:rPr lang="zh-TW" altLang="zh-TW" dirty="0"/>
              <a:t>內容，且來自於同樣的</a:t>
            </a:r>
            <a:r>
              <a:rPr lang="fr-FR" altLang="zh-TW" dirty="0"/>
              <a:t>HTML</a:t>
            </a:r>
            <a:r>
              <a:rPr lang="zh-TW" altLang="zh-TW" dirty="0"/>
              <a:t>與</a:t>
            </a:r>
            <a:r>
              <a:rPr lang="fr-FR" altLang="zh-TW" dirty="0"/>
              <a:t>CSS</a:t>
            </a:r>
            <a:r>
              <a:rPr lang="zh-TW" altLang="zh-TW" dirty="0"/>
              <a:t>，因此在載入速度上並不會有所差異。</a:t>
            </a:r>
          </a:p>
          <a:p>
            <a:pPr marL="514350" indent="-514350">
              <a:buFont typeface="+mj-lt"/>
              <a:buAutoNum type="arabicPeriod"/>
            </a:pPr>
            <a:endParaRPr lang="zh-TW" altLang="zh-TW" dirty="0"/>
          </a:p>
          <a:p>
            <a:pPr marL="0" indent="0" fontAlgn="auto">
              <a:buNone/>
            </a:pPr>
            <a:endParaRPr lang="zh-TW" altLang="zh-TW" dirty="0"/>
          </a:p>
          <a:p>
            <a:pPr marL="0" indent="0" fontAlgn="auto">
              <a:buNone/>
            </a:pPr>
            <a:endParaRPr lang="zh-TW" altLang="zh-TW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838799" y="363600"/>
            <a:ext cx="10244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4000" dirty="0"/>
              <a:t>RWD</a:t>
            </a:r>
            <a:r>
              <a:rPr lang="zh-TW" altLang="en-US" sz="4000" dirty="0"/>
              <a:t>響應式網頁設計的缺點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38195" cy="365125"/>
          </a:xfrm>
        </p:spPr>
        <p:txBody>
          <a:bodyPr/>
          <a:lstStyle/>
          <a:p>
            <a:r>
              <a:rPr lang="zh-TW" altLang="en-US" dirty="0"/>
              <a:t>跟著實務學習 </a:t>
            </a:r>
            <a:r>
              <a:rPr lang="en-US" altLang="zh-TW" dirty="0"/>
              <a:t>Bootstrap-</a:t>
            </a:r>
            <a:r>
              <a:rPr lang="zh-TW" altLang="en-US" dirty="0"/>
              <a:t>第一次設計響應式網頁就上手</a:t>
            </a:r>
          </a:p>
        </p:txBody>
      </p:sp>
    </p:spTree>
    <p:extLst>
      <p:ext uri="{BB962C8B-B14F-4D97-AF65-F5344CB8AC3E}">
        <p14:creationId xmlns:p14="http://schemas.microsoft.com/office/powerpoint/2010/main" val="47557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6143</Words>
  <Application>Microsoft Office PowerPoint</Application>
  <PresentationFormat>寬螢幕</PresentationFormat>
  <Paragraphs>608</Paragraphs>
  <Slides>67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6" baseType="lpstr">
      <vt:lpstr>微軟正黑體</vt:lpstr>
      <vt:lpstr>新細明體</vt:lpstr>
      <vt:lpstr>Arial</vt:lpstr>
      <vt:lpstr>Arial</vt:lpstr>
      <vt:lpstr>Calibri</vt:lpstr>
      <vt:lpstr>Calibri Light</vt:lpstr>
      <vt:lpstr>Times New Roman</vt:lpstr>
      <vt:lpstr>Wingdings</vt:lpstr>
      <vt:lpstr>Office 佈景主題</vt:lpstr>
      <vt:lpstr>Bootstrap 4</vt:lpstr>
      <vt:lpstr>Bootstrap是什麼?</vt:lpstr>
      <vt:lpstr>特色</vt:lpstr>
      <vt:lpstr>RWD響應式網頁設計的概念與原理</vt:lpstr>
      <vt:lpstr>RWD響應式網頁設計的概念與原理</vt:lpstr>
      <vt:lpstr>PowerPoint 簡報</vt:lpstr>
      <vt:lpstr>PowerPoint 簡報</vt:lpstr>
      <vt:lpstr>PowerPoint 簡報</vt:lpstr>
      <vt:lpstr>PowerPoint 簡報</vt:lpstr>
      <vt:lpstr>PowerPoint 簡報</vt:lpstr>
      <vt:lpstr>網頁開發工具-編輯器</vt:lpstr>
      <vt:lpstr>在動手做之前..這些觀念你都搞清楚了嗎?</vt:lpstr>
      <vt:lpstr>跟之前學的CSS有什麼不一樣? </vt:lpstr>
      <vt:lpstr>HTML還記得是什麼嗎? </vt:lpstr>
      <vt:lpstr>&lt;head&gt;  &lt;body&gt; 又是誰?</vt:lpstr>
      <vt:lpstr> head 頭部可以/要放什麼資料?</vt:lpstr>
      <vt:lpstr>PowerPoint 簡報</vt:lpstr>
      <vt:lpstr>VS code編輯器打開就有Bootstrap可以用嗎?</vt:lpstr>
      <vt:lpstr>Bootstrap 套件下載</vt:lpstr>
      <vt:lpstr>下載編譯過後的 CSS 跟 JS (1)</vt:lpstr>
      <vt:lpstr>下載編譯過後的 CSS 跟 JS (2)</vt:lpstr>
      <vt:lpstr>下載JS的補充函式-Jquery</vt:lpstr>
      <vt:lpstr>PowerPoint 簡報</vt:lpstr>
      <vt:lpstr>用VS code開啟資料夾-環境準備</vt:lpstr>
      <vt:lpstr>在已經開啟的資料夾-開新檔案&gt; index.html</vt:lpstr>
      <vt:lpstr>同場加映 / 中文化：VS code</vt:lpstr>
      <vt:lpstr>引用Bootstrap功能</vt:lpstr>
      <vt:lpstr>引用有兩種</vt:lpstr>
      <vt:lpstr>一般常用</vt:lpstr>
      <vt:lpstr>終於走到這一步</vt:lpstr>
      <vt:lpstr>PowerPoint 簡報</vt:lpstr>
      <vt:lpstr>PowerPoint 簡報</vt:lpstr>
      <vt:lpstr>Grid system 網格系統</vt:lpstr>
      <vt:lpstr>行(欄、column)的區分</vt:lpstr>
      <vt:lpstr>Offsetting Columns 只想取中間欄位的時候用</vt:lpstr>
      <vt:lpstr>Nesting Columns 槽狀式</vt:lpstr>
      <vt:lpstr>元件介紹</vt:lpstr>
      <vt:lpstr>按鈕 (Buttons)</vt:lpstr>
      <vt:lpstr>按鈕標籤</vt:lpstr>
      <vt:lpstr>按鈕大小</vt:lpstr>
      <vt:lpstr>按鈕停用狀態</vt:lpstr>
      <vt:lpstr>廣告大屏幕 (Jumbotron) 網站的關鍵行銷資訊</vt:lpstr>
      <vt:lpstr>導覽列 (Navbar) 放在畫面的最上方</vt:lpstr>
      <vt:lpstr>表單 (Forms) 通常用於輸入資料</vt:lpstr>
      <vt:lpstr>表單控制</vt:lpstr>
      <vt:lpstr>折疊卡片(Collapse) </vt:lpstr>
      <vt:lpstr>同場加映-Font awesome </vt:lpstr>
      <vt:lpstr>同場加映-Font awesome </vt:lpstr>
      <vt:lpstr>同場加映-Font awesome </vt:lpstr>
      <vt:lpstr>同場加映-Font awesome </vt:lpstr>
      <vt:lpstr>GitHub pages</vt:lpstr>
      <vt:lpstr>新手村-GitHub帳號申請</vt:lpstr>
      <vt:lpstr>第一步: 開啟GitHub Page</vt:lpstr>
      <vt:lpstr>登入後看到的畫面</vt:lpstr>
      <vt:lpstr>第二步：開啟全新倉庫空間</vt:lpstr>
      <vt:lpstr>建好空間後會看到的畫面</vt:lpstr>
      <vt:lpstr>把所有檔案都上傳</vt:lpstr>
      <vt:lpstr>上傳檔案</vt:lpstr>
      <vt:lpstr>上傳後的樣子</vt:lpstr>
      <vt:lpstr>上傳完成，修改README.md</vt:lpstr>
      <vt:lpstr>設定公布網頁(1)</vt:lpstr>
      <vt:lpstr>設定公布網頁(2)</vt:lpstr>
      <vt:lpstr>點選網址，跟在本機端看到的一模一樣</vt:lpstr>
      <vt:lpstr>但~~如果不行，怎麼辦</vt:lpstr>
      <vt:lpstr>同場加映-刪除github上的倉庫(Repository)</vt:lpstr>
      <vt:lpstr>同場加映-刪除github上的倉庫(Repository)</vt:lpstr>
      <vt:lpstr>同場加映-刪除github上的倉庫(Repository)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4</dc:title>
  <dc:creator>chiaowen Kao</dc:creator>
  <cp:lastModifiedBy>chiaowen Kao</cp:lastModifiedBy>
  <cp:revision>121</cp:revision>
  <dcterms:created xsi:type="dcterms:W3CDTF">2021-01-22T06:35:34Z</dcterms:created>
  <dcterms:modified xsi:type="dcterms:W3CDTF">2021-04-06T13:15:22Z</dcterms:modified>
</cp:coreProperties>
</file>